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9"/>
  </p:notesMasterIdLst>
  <p:sldIdLst>
    <p:sldId id="256" r:id="rId2"/>
    <p:sldId id="257" r:id="rId3"/>
    <p:sldId id="258" r:id="rId4"/>
    <p:sldId id="273" r:id="rId5"/>
    <p:sldId id="259" r:id="rId6"/>
    <p:sldId id="270" r:id="rId7"/>
    <p:sldId id="271" r:id="rId8"/>
    <p:sldId id="261" r:id="rId9"/>
    <p:sldId id="262" r:id="rId10"/>
    <p:sldId id="263" r:id="rId11"/>
    <p:sldId id="264" r:id="rId12"/>
    <p:sldId id="265" r:id="rId13"/>
    <p:sldId id="266" r:id="rId14"/>
    <p:sldId id="267" r:id="rId15"/>
    <p:sldId id="274" r:id="rId16"/>
    <p:sldId id="275"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49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FE032B-8D37-4B3B-90D6-FB37507E9A61}" type="datetimeFigureOut">
              <a:rPr lang="en-US" smtClean="0"/>
              <a:pPr/>
              <a:t>1/30/2011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6C06B5-A8BA-42EC-A979-03E0AF934BA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26C06B5-A8BA-42EC-A979-03E0AF934BA8}"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26C06B5-A8BA-42EC-A979-03E0AF934BA8}"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Implementing</a:t>
            </a:r>
            <a:r>
              <a:rPr lang="en-US" baseline="0" dirty="0" smtClean="0"/>
              <a:t> </a:t>
            </a:r>
            <a:r>
              <a:rPr lang="en-US" dirty="0" smtClean="0"/>
              <a:t>the principles</a:t>
            </a:r>
            <a:r>
              <a:rPr lang="en-US" baseline="0" dirty="0" smtClean="0"/>
              <a:t> of </a:t>
            </a:r>
            <a:r>
              <a:rPr lang="en-US" dirty="0" smtClean="0"/>
              <a:t>UDL</a:t>
            </a:r>
            <a:r>
              <a:rPr lang="en-US" baseline="0" dirty="0" smtClean="0"/>
              <a:t> helps to address the learning needs of </a:t>
            </a:r>
            <a:r>
              <a:rPr lang="en-US" dirty="0" smtClean="0"/>
              <a:t>cultural, ethnic, linguistic, and academically</a:t>
            </a:r>
            <a:r>
              <a:rPr lang="en-US" baseline="0" dirty="0" smtClean="0"/>
              <a:t> </a:t>
            </a:r>
            <a:r>
              <a:rPr lang="en-US" dirty="0" smtClean="0"/>
              <a:t>diverse</a:t>
            </a:r>
            <a:r>
              <a:rPr lang="en-US" baseline="0" dirty="0" smtClean="0"/>
              <a:t> students. </a:t>
            </a:r>
            <a:endParaRPr lang="en-US" dirty="0"/>
          </a:p>
        </p:txBody>
      </p:sp>
      <p:sp>
        <p:nvSpPr>
          <p:cNvPr id="4" name="Slide Number Placeholder 3"/>
          <p:cNvSpPr>
            <a:spLocks noGrp="1"/>
          </p:cNvSpPr>
          <p:nvPr>
            <p:ph type="sldNum" sz="quarter" idx="10"/>
          </p:nvPr>
        </p:nvSpPr>
        <p:spPr/>
        <p:txBody>
          <a:bodyPr/>
          <a:lstStyle/>
          <a:p>
            <a:fld id="{126C06B5-A8BA-42EC-A979-03E0AF934BA8}"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F50EADB-9BBB-4963-A878-94315E0CBEBD}" type="datetimeFigureOut">
              <a:rPr lang="en-US" smtClean="0"/>
              <a:pPr/>
              <a:t>1/30/2011</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3610DA5-B127-4EDC-89B1-BD382F5D9AC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med">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50EADB-9BBB-4963-A878-94315E0CBEBD}" type="datetimeFigureOut">
              <a:rPr lang="en-US" smtClean="0"/>
              <a:pPr/>
              <a:t>1/30/2011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3610DA5-B127-4EDC-89B1-BD382F5D9AC0}" type="slidenum">
              <a:rPr lang="en-US" smtClean="0"/>
              <a:pPr/>
              <a:t>‹#›</a:t>
            </a:fld>
            <a:endParaRPr lang="en-US"/>
          </a:p>
        </p:txBody>
      </p:sp>
    </p:spTree>
  </p:cSld>
  <p:clrMapOvr>
    <a:masterClrMapping/>
  </p:clrMapOvr>
  <p:transition spd="med">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4F50EADB-9BBB-4963-A878-94315E0CBEBD}" type="datetimeFigureOut">
              <a:rPr lang="en-US" smtClean="0"/>
              <a:pPr/>
              <a:t>1/30/2011</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3610DA5-B127-4EDC-89B1-BD382F5D9AC0}" type="slidenum">
              <a:rPr lang="en-US" smtClean="0"/>
              <a:pPr/>
              <a:t>‹#›</a:t>
            </a:fld>
            <a:endParaRPr lang="en-US"/>
          </a:p>
        </p:txBody>
      </p:sp>
    </p:spTree>
  </p:cSld>
  <p:clrMapOvr>
    <a:masterClrMapping/>
  </p:clrMapOvr>
  <p:transition spd="med">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50EADB-9BBB-4963-A878-94315E0CBEBD}" type="datetimeFigureOut">
              <a:rPr lang="en-US" smtClean="0"/>
              <a:pPr/>
              <a:t>1/30/2011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3610DA5-B127-4EDC-89B1-BD382F5D9AC0}" type="slidenum">
              <a:rPr lang="en-US" smtClean="0"/>
              <a:pPr/>
              <a:t>‹#›</a:t>
            </a:fld>
            <a:endParaRPr lang="en-US"/>
          </a:p>
        </p:txBody>
      </p:sp>
    </p:spTree>
  </p:cSld>
  <p:clrMapOvr>
    <a:masterClrMapping/>
  </p:clrMapOvr>
  <p:transition spd="med">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F50EADB-9BBB-4963-A878-94315E0CBEBD}" type="datetimeFigureOut">
              <a:rPr lang="en-US" smtClean="0"/>
              <a:pPr/>
              <a:t>1/30/2011</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03610DA5-B127-4EDC-89B1-BD382F5D9AC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med">
    <p:fade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F50EADB-9BBB-4963-A878-94315E0CBEBD}" type="datetimeFigureOut">
              <a:rPr lang="en-US" smtClean="0"/>
              <a:pPr/>
              <a:t>1/30/2011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3610DA5-B127-4EDC-89B1-BD382F5D9AC0}" type="slidenum">
              <a:rPr lang="en-US" smtClean="0"/>
              <a:pPr/>
              <a:t>‹#›</a:t>
            </a:fld>
            <a:endParaRPr lang="en-US"/>
          </a:p>
        </p:txBody>
      </p:sp>
    </p:spTree>
  </p:cSld>
  <p:clrMapOvr>
    <a:masterClrMapping/>
  </p:clrMapOvr>
  <p:transition spd="med">
    <p:fade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F50EADB-9BBB-4963-A878-94315E0CBEBD}" type="datetimeFigureOut">
              <a:rPr lang="en-US" smtClean="0"/>
              <a:pPr/>
              <a:t>1/30/2011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3610DA5-B127-4EDC-89B1-BD382F5D9AC0}" type="slidenum">
              <a:rPr lang="en-US" smtClean="0"/>
              <a:pPr/>
              <a:t>‹#›</a:t>
            </a:fld>
            <a:endParaRPr lang="en-US"/>
          </a:p>
        </p:txBody>
      </p:sp>
    </p:spTree>
  </p:cSld>
  <p:clrMapOvr>
    <a:masterClrMapping/>
  </p:clrMapOvr>
  <p:transition spd="med">
    <p:fade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F50EADB-9BBB-4963-A878-94315E0CBEBD}" type="datetimeFigureOut">
              <a:rPr lang="en-US" smtClean="0"/>
              <a:pPr/>
              <a:t>1/30/2011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3610DA5-B127-4EDC-89B1-BD382F5D9AC0}" type="slidenum">
              <a:rPr lang="en-US" smtClean="0"/>
              <a:pPr/>
              <a:t>‹#›</a:t>
            </a:fld>
            <a:endParaRPr lang="en-US"/>
          </a:p>
        </p:txBody>
      </p:sp>
    </p:spTree>
  </p:cSld>
  <p:clrMapOvr>
    <a:masterClrMapping/>
  </p:clrMapOvr>
  <p:transition spd="med">
    <p:fade thruBlk="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4F50EADB-9BBB-4963-A878-94315E0CBEBD}" type="datetimeFigureOut">
              <a:rPr lang="en-US" smtClean="0"/>
              <a:pPr/>
              <a:t>1/30/2011</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03610DA5-B127-4EDC-89B1-BD382F5D9AC0}" type="slidenum">
              <a:rPr lang="en-US" smtClean="0"/>
              <a:pPr/>
              <a:t>‹#›</a:t>
            </a:fld>
            <a:endParaRPr lang="en-US"/>
          </a:p>
        </p:txBody>
      </p:sp>
    </p:spTree>
  </p:cSld>
  <p:clrMapOvr>
    <a:masterClrMapping/>
  </p:clrMapOvr>
  <p:transition spd="med">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F50EADB-9BBB-4963-A878-94315E0CBEBD}" type="datetimeFigureOut">
              <a:rPr lang="en-US" smtClean="0"/>
              <a:pPr/>
              <a:t>1/30/2011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3610DA5-B127-4EDC-89B1-BD382F5D9AC0}" type="slidenum">
              <a:rPr lang="en-US" smtClean="0"/>
              <a:pPr/>
              <a:t>‹#›</a:t>
            </a:fld>
            <a:endParaRPr lang="en-US"/>
          </a:p>
        </p:txBody>
      </p:sp>
    </p:spTree>
  </p:cSld>
  <p:clrMapOvr>
    <a:masterClrMapping/>
  </p:clrMapOvr>
  <p:transition spd="med">
    <p:fade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4F50EADB-9BBB-4963-A878-94315E0CBEBD}" type="datetimeFigureOut">
              <a:rPr lang="en-US" smtClean="0"/>
              <a:pPr/>
              <a:t>1/30/2011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3610DA5-B127-4EDC-89B1-BD382F5D9AC0}"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transition spd="med">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F50EADB-9BBB-4963-A878-94315E0CBEBD}" type="datetimeFigureOut">
              <a:rPr lang="en-US" smtClean="0"/>
              <a:pPr/>
              <a:t>1/30/2011</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3610DA5-B127-4EDC-89B1-BD382F5D9A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spd="med">
    <p:fade thruBlk="1"/>
  </p:transition>
  <p:timing>
    <p:tnLst>
      <p:par>
        <p:cTn id="1" dur="indefinite" restart="never" nodeType="tmRoot"/>
      </p:par>
    </p:tnLst>
  </p:timing>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hyperlink" Target="http://iris.peabody.vanderbilt.edu/resources.html"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5.gif"/><Relationship Id="rId5" Type="http://schemas.openxmlformats.org/officeDocument/2006/relationships/hyperlink" Target="http://www.k8accesscenter.org/training_resources/reaching_UDL_approach.asp" TargetMode="Externa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cast.org/teachingeverystudent/tools/udlgoalsetter.cf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lessonbuilder.cast.or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cast.org/teachingeverystudent/tools/imagecollector.cf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ehd.umn.edu/nceo/OnlinePubs/Technical41.htm" TargetMode="External"/><Relationship Id="rId2" Type="http://schemas.openxmlformats.org/officeDocument/2006/relationships/hyperlink" Target="http://www.udlcenter.org/aboutudl/udlguidelines" TargetMode="External"/><Relationship Id="rId1" Type="http://schemas.openxmlformats.org/officeDocument/2006/relationships/slideLayout" Target="../slideLayouts/slideLayout2.xml"/><Relationship Id="rId4" Type="http://schemas.openxmlformats.org/officeDocument/2006/relationships/hyperlink" Target="http://www.greatschools.org/special-education/assistive-technology/universal-design-for-learning-improved-access-for-all.gs?content=785"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1981200"/>
            <a:ext cx="6480048" cy="2301240"/>
          </a:xfrm>
        </p:spPr>
        <p:txBody>
          <a:bodyPr>
            <a:noAutofit/>
          </a:bodyPr>
          <a:lstStyle/>
          <a:p>
            <a:pPr algn="ctr"/>
            <a:r>
              <a:rPr lang="en-US" sz="7200" dirty="0" smtClean="0"/>
              <a:t>Universal Design for Learning</a:t>
            </a:r>
            <a:endParaRPr lang="en-US" sz="7200" dirty="0"/>
          </a:p>
        </p:txBody>
      </p:sp>
      <p:sp>
        <p:nvSpPr>
          <p:cNvPr id="3" name="Subtitle 2"/>
          <p:cNvSpPr>
            <a:spLocks noGrp="1"/>
          </p:cNvSpPr>
          <p:nvPr>
            <p:ph type="subTitle" idx="1"/>
          </p:nvPr>
        </p:nvSpPr>
        <p:spPr>
          <a:xfrm>
            <a:off x="1371600" y="4495800"/>
            <a:ext cx="6400800" cy="1752600"/>
          </a:xfrm>
        </p:spPr>
        <p:txBody>
          <a:bodyPr>
            <a:normAutofit/>
          </a:bodyPr>
          <a:lstStyle/>
          <a:p>
            <a:endParaRPr lang="en-US" sz="1600" dirty="0" smtClean="0"/>
          </a:p>
          <a:p>
            <a:endParaRPr lang="en-US" sz="1600" dirty="0"/>
          </a:p>
          <a:p>
            <a:endParaRPr lang="en-US" sz="1600" dirty="0" smtClean="0"/>
          </a:p>
          <a:p>
            <a:endParaRPr lang="en-US" sz="1600" dirty="0"/>
          </a:p>
          <a:p>
            <a:r>
              <a:rPr lang="en-US" sz="1600" dirty="0" smtClean="0"/>
              <a:t>Tiffany Harrell</a:t>
            </a:r>
            <a:endParaRPr lang="en-US" sz="1600" dirty="0"/>
          </a:p>
        </p:txBody>
      </p:sp>
      <p:sp>
        <p:nvSpPr>
          <p:cNvPr id="4" name="Rectangle 3"/>
          <p:cNvSpPr/>
          <p:nvPr/>
        </p:nvSpPr>
        <p:spPr>
          <a:xfrm>
            <a:off x="3200400" y="4648200"/>
            <a:ext cx="4724400" cy="923330"/>
          </a:xfrm>
          <a:prstGeom prst="rect">
            <a:avLst/>
          </a:prstGeom>
        </p:spPr>
        <p:txBody>
          <a:bodyPr wrap="square">
            <a:spAutoFit/>
          </a:bodyPr>
          <a:lstStyle/>
          <a:p>
            <a:pPr algn="ctr">
              <a:buNone/>
            </a:pPr>
            <a:r>
              <a:rPr lang="en-US" dirty="0" smtClean="0">
                <a:solidFill>
                  <a:schemeClr val="accent4">
                    <a:lumMod val="60000"/>
                    <a:lumOff val="40000"/>
                  </a:schemeClr>
                </a:solidFill>
              </a:rPr>
              <a:t>“The goal for every student is to learn, but not every child learns in the same way.” 			(</a:t>
            </a:r>
            <a:r>
              <a:rPr lang="en-US" dirty="0" err="1" smtClean="0">
                <a:solidFill>
                  <a:schemeClr val="accent4">
                    <a:lumMod val="60000"/>
                    <a:lumOff val="40000"/>
                  </a:schemeClr>
                </a:solidFill>
              </a:rPr>
              <a:t>Firchow</a:t>
            </a:r>
            <a:r>
              <a:rPr lang="en-US" dirty="0" smtClean="0">
                <a:solidFill>
                  <a:schemeClr val="accent4">
                    <a:lumMod val="60000"/>
                    <a:lumOff val="40000"/>
                  </a:schemeClr>
                </a:solidFill>
              </a:rPr>
              <a:t>, 2011)</a:t>
            </a:r>
            <a:endParaRPr lang="en-US" dirty="0">
              <a:solidFill>
                <a:schemeClr val="accent4">
                  <a:lumMod val="60000"/>
                  <a:lumOff val="40000"/>
                </a:schemeClr>
              </a:solidFill>
            </a:endParaRPr>
          </a:p>
        </p:txBody>
      </p:sp>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How can UDL impact </a:t>
            </a:r>
            <a:r>
              <a:rPr lang="en-US" u="sng" dirty="0" smtClean="0"/>
              <a:t>OUR</a:t>
            </a:r>
            <a:r>
              <a:rPr lang="en-US" dirty="0" smtClean="0"/>
              <a:t> students?</a:t>
            </a:r>
            <a:endParaRPr lang="en-US" dirty="0"/>
          </a:p>
        </p:txBody>
      </p:sp>
      <p:sp>
        <p:nvSpPr>
          <p:cNvPr id="3" name="Content Placeholder 2"/>
          <p:cNvSpPr>
            <a:spLocks noGrp="1"/>
          </p:cNvSpPr>
          <p:nvPr>
            <p:ph sz="half" idx="1"/>
          </p:nvPr>
        </p:nvSpPr>
        <p:spPr>
          <a:xfrm>
            <a:off x="4495800" y="1600200"/>
            <a:ext cx="3520440" cy="4525963"/>
          </a:xfrm>
        </p:spPr>
        <p:txBody>
          <a:bodyPr>
            <a:normAutofit fontScale="92500" lnSpcReduction="10000"/>
          </a:bodyPr>
          <a:lstStyle/>
          <a:p>
            <a:r>
              <a:rPr lang="en-US" dirty="0" smtClean="0"/>
              <a:t>Perceive </a:t>
            </a:r>
            <a:r>
              <a:rPr lang="en-US" dirty="0" smtClean="0"/>
              <a:t>and comprehend information in their own way</a:t>
            </a:r>
          </a:p>
          <a:p>
            <a:pPr>
              <a:buNone/>
            </a:pPr>
            <a:endParaRPr lang="en-US" dirty="0" smtClean="0"/>
          </a:p>
          <a:p>
            <a:r>
              <a:rPr lang="en-US" dirty="0" smtClean="0"/>
              <a:t>Motivation to </a:t>
            </a:r>
            <a:r>
              <a:rPr lang="en-US" u="sng" dirty="0" smtClean="0"/>
              <a:t>set</a:t>
            </a:r>
            <a:r>
              <a:rPr lang="en-US" dirty="0" smtClean="0"/>
              <a:t> </a:t>
            </a:r>
            <a:r>
              <a:rPr lang="en-US" u="sng" dirty="0" smtClean="0"/>
              <a:t>goals</a:t>
            </a:r>
            <a:r>
              <a:rPr lang="en-US" dirty="0" smtClean="0"/>
              <a:t> and </a:t>
            </a:r>
            <a:r>
              <a:rPr lang="en-US" u="sng" dirty="0" smtClean="0"/>
              <a:t>succeed</a:t>
            </a:r>
          </a:p>
          <a:p>
            <a:pPr>
              <a:buNone/>
            </a:pPr>
            <a:endParaRPr lang="en-US" dirty="0" smtClean="0"/>
          </a:p>
          <a:p>
            <a:pPr>
              <a:buNone/>
            </a:pPr>
            <a:r>
              <a:rPr lang="en-US" dirty="0" smtClean="0"/>
              <a:t>“Think Aloud Method” </a:t>
            </a:r>
            <a:r>
              <a:rPr lang="en-US" sz="1200" dirty="0" smtClean="0"/>
              <a:t>(</a:t>
            </a:r>
            <a:r>
              <a:rPr lang="en-US" sz="1200" dirty="0" err="1" smtClean="0"/>
              <a:t>Johnstone</a:t>
            </a:r>
            <a:r>
              <a:rPr lang="en-US" sz="1200" dirty="0" smtClean="0"/>
              <a:t>, Thompson, Moen, et. al., 2005) </a:t>
            </a:r>
            <a:endParaRPr lang="en-US" dirty="0" smtClean="0"/>
          </a:p>
          <a:p>
            <a:pPr lvl="1"/>
            <a:r>
              <a:rPr lang="en-US" sz="2200" dirty="0" smtClean="0">
                <a:solidFill>
                  <a:schemeClr val="tx1"/>
                </a:solidFill>
              </a:rPr>
              <a:t>Verbalize thoughts while completing assessments</a:t>
            </a:r>
          </a:p>
          <a:p>
            <a:pPr lvl="1">
              <a:buNone/>
            </a:pPr>
            <a:endParaRPr lang="en-US" dirty="0" smtClean="0"/>
          </a:p>
          <a:p>
            <a:pPr lvl="1"/>
            <a:endParaRPr lang="en-US" dirty="0"/>
          </a:p>
        </p:txBody>
      </p:sp>
      <p:pic>
        <p:nvPicPr>
          <p:cNvPr id="5" name="Content Placeholder 4" descr="motivated students.jpg"/>
          <p:cNvPicPr>
            <a:picLocks noGrp="1" noChangeAspect="1"/>
          </p:cNvPicPr>
          <p:nvPr>
            <p:ph sz="half" idx="2"/>
          </p:nvPr>
        </p:nvPicPr>
        <p:blipFill>
          <a:blip r:embed="rId2" cstate="print"/>
          <a:stretch>
            <a:fillRect/>
          </a:stretch>
        </p:blipFill>
        <p:spPr>
          <a:xfrm>
            <a:off x="152400" y="1981200"/>
            <a:ext cx="4238079" cy="3429000"/>
          </a:xfrm>
        </p:spPr>
      </p:pic>
    </p:spTree>
  </p:cSld>
  <p:clrMapOvr>
    <a:masterClrMapping/>
  </p:clrMapOvr>
  <p:transition spd="med">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Brain research and learning differences </a:t>
            </a:r>
            <a:endParaRPr lang="en-US" dirty="0"/>
          </a:p>
        </p:txBody>
      </p:sp>
      <p:pic>
        <p:nvPicPr>
          <p:cNvPr id="4" name="Content Placeholder 3" descr="p1_brain.png"/>
          <p:cNvPicPr>
            <a:picLocks noGrp="1" noChangeAspect="1"/>
          </p:cNvPicPr>
          <p:nvPr>
            <p:ph idx="1"/>
          </p:nvPr>
        </p:nvPicPr>
        <p:blipFill>
          <a:blip r:embed="rId2" cstate="print"/>
          <a:stretch>
            <a:fillRect/>
          </a:stretch>
        </p:blipFill>
        <p:spPr>
          <a:xfrm>
            <a:off x="533400" y="1600200"/>
            <a:ext cx="1905000" cy="1672981"/>
          </a:xfrm>
        </p:spPr>
      </p:pic>
      <p:pic>
        <p:nvPicPr>
          <p:cNvPr id="5" name="Picture 4" descr="p2_brain.png"/>
          <p:cNvPicPr>
            <a:picLocks noChangeAspect="1"/>
          </p:cNvPicPr>
          <p:nvPr/>
        </p:nvPicPr>
        <p:blipFill>
          <a:blip r:embed="rId3" cstate="print"/>
          <a:stretch>
            <a:fillRect/>
          </a:stretch>
        </p:blipFill>
        <p:spPr>
          <a:xfrm>
            <a:off x="3124200" y="1600200"/>
            <a:ext cx="1921130" cy="1676400"/>
          </a:xfrm>
          <a:prstGeom prst="rect">
            <a:avLst/>
          </a:prstGeom>
        </p:spPr>
      </p:pic>
      <p:pic>
        <p:nvPicPr>
          <p:cNvPr id="6" name="Picture 5" descr="p3_brain.png"/>
          <p:cNvPicPr>
            <a:picLocks noChangeAspect="1"/>
          </p:cNvPicPr>
          <p:nvPr/>
        </p:nvPicPr>
        <p:blipFill>
          <a:blip r:embed="rId4" cstate="print"/>
          <a:stretch>
            <a:fillRect/>
          </a:stretch>
        </p:blipFill>
        <p:spPr>
          <a:xfrm>
            <a:off x="5715000" y="1524000"/>
            <a:ext cx="1873469" cy="1752600"/>
          </a:xfrm>
          <a:prstGeom prst="rect">
            <a:avLst/>
          </a:prstGeom>
        </p:spPr>
      </p:pic>
      <p:sp>
        <p:nvSpPr>
          <p:cNvPr id="8" name="TextBox 7"/>
          <p:cNvSpPr txBox="1"/>
          <p:nvPr/>
        </p:nvSpPr>
        <p:spPr>
          <a:xfrm>
            <a:off x="685800" y="3352800"/>
            <a:ext cx="1676400" cy="3139321"/>
          </a:xfrm>
          <a:prstGeom prst="rect">
            <a:avLst/>
          </a:prstGeom>
          <a:noFill/>
        </p:spPr>
        <p:txBody>
          <a:bodyPr wrap="square" rtlCol="0">
            <a:spAutoFit/>
          </a:bodyPr>
          <a:lstStyle/>
          <a:p>
            <a:pPr algn="ctr"/>
            <a:r>
              <a:rPr lang="en-US" u="sng" dirty="0" smtClean="0"/>
              <a:t>Recognition </a:t>
            </a:r>
          </a:p>
          <a:p>
            <a:pPr algn="ctr"/>
            <a:r>
              <a:rPr lang="en-US" u="sng" dirty="0" smtClean="0"/>
              <a:t>Network</a:t>
            </a:r>
          </a:p>
          <a:p>
            <a:pPr algn="ctr"/>
            <a:endParaRPr lang="en-US" u="sng" dirty="0" smtClean="0"/>
          </a:p>
          <a:p>
            <a:pPr>
              <a:buFont typeface="Arial" pitchFamily="34" charset="0"/>
              <a:buChar char="•"/>
            </a:pPr>
            <a:r>
              <a:rPr lang="en-US" dirty="0" smtClean="0"/>
              <a:t>Gather facts</a:t>
            </a:r>
          </a:p>
          <a:p>
            <a:endParaRPr lang="en-US" dirty="0" smtClean="0"/>
          </a:p>
          <a:p>
            <a:pPr>
              <a:buFont typeface="Arial" pitchFamily="34" charset="0"/>
              <a:buChar char="•"/>
            </a:pPr>
            <a:r>
              <a:rPr lang="en-US" dirty="0" smtClean="0"/>
              <a:t>Categorize   information</a:t>
            </a:r>
          </a:p>
          <a:p>
            <a:endParaRPr lang="en-US" dirty="0" smtClean="0"/>
          </a:p>
          <a:p>
            <a:pPr>
              <a:buFont typeface="Arial" pitchFamily="34" charset="0"/>
              <a:buChar char="•"/>
            </a:pPr>
            <a:r>
              <a:rPr lang="en-US" dirty="0" smtClean="0"/>
              <a:t>Identify letters and words</a:t>
            </a:r>
          </a:p>
        </p:txBody>
      </p:sp>
      <p:sp>
        <p:nvSpPr>
          <p:cNvPr id="9" name="TextBox 8"/>
          <p:cNvSpPr txBox="1"/>
          <p:nvPr/>
        </p:nvSpPr>
        <p:spPr>
          <a:xfrm>
            <a:off x="3200400" y="3429000"/>
            <a:ext cx="1676400" cy="3139321"/>
          </a:xfrm>
          <a:prstGeom prst="rect">
            <a:avLst/>
          </a:prstGeom>
          <a:noFill/>
        </p:spPr>
        <p:txBody>
          <a:bodyPr wrap="square" rtlCol="0">
            <a:spAutoFit/>
          </a:bodyPr>
          <a:lstStyle/>
          <a:p>
            <a:pPr algn="ctr"/>
            <a:r>
              <a:rPr lang="en-US" u="sng" dirty="0" smtClean="0"/>
              <a:t>Strategic</a:t>
            </a:r>
          </a:p>
          <a:p>
            <a:pPr algn="ctr"/>
            <a:r>
              <a:rPr lang="en-US" u="sng" dirty="0" smtClean="0"/>
              <a:t>Network</a:t>
            </a:r>
          </a:p>
          <a:p>
            <a:pPr algn="ctr"/>
            <a:endParaRPr lang="en-US" u="sng" dirty="0" smtClean="0"/>
          </a:p>
          <a:p>
            <a:pPr>
              <a:buFont typeface="Arial" pitchFamily="34" charset="0"/>
              <a:buChar char="•"/>
            </a:pPr>
            <a:r>
              <a:rPr lang="en-US" dirty="0" smtClean="0"/>
              <a:t>Plan and perform tasks</a:t>
            </a:r>
          </a:p>
          <a:p>
            <a:endParaRPr lang="en-US" dirty="0" smtClean="0"/>
          </a:p>
          <a:p>
            <a:pPr>
              <a:buFont typeface="Arial" pitchFamily="34" charset="0"/>
              <a:buChar char="•"/>
            </a:pPr>
            <a:r>
              <a:rPr lang="en-US" dirty="0" smtClean="0"/>
              <a:t>Organize and express ideas</a:t>
            </a:r>
          </a:p>
          <a:p>
            <a:endParaRPr lang="en-US" dirty="0" smtClean="0"/>
          </a:p>
          <a:p>
            <a:pPr>
              <a:buFont typeface="Arial" pitchFamily="34" charset="0"/>
              <a:buChar char="•"/>
            </a:pPr>
            <a:r>
              <a:rPr lang="en-US" dirty="0" smtClean="0"/>
              <a:t>Write an essay</a:t>
            </a:r>
          </a:p>
        </p:txBody>
      </p:sp>
      <p:sp>
        <p:nvSpPr>
          <p:cNvPr id="10" name="TextBox 9"/>
          <p:cNvSpPr txBox="1"/>
          <p:nvPr/>
        </p:nvSpPr>
        <p:spPr>
          <a:xfrm>
            <a:off x="5791200" y="3429000"/>
            <a:ext cx="1676400" cy="3139321"/>
          </a:xfrm>
          <a:prstGeom prst="rect">
            <a:avLst/>
          </a:prstGeom>
          <a:noFill/>
        </p:spPr>
        <p:txBody>
          <a:bodyPr wrap="square" rtlCol="0">
            <a:spAutoFit/>
          </a:bodyPr>
          <a:lstStyle/>
          <a:p>
            <a:pPr algn="ctr"/>
            <a:r>
              <a:rPr lang="en-US" u="sng" dirty="0" smtClean="0"/>
              <a:t>Affective</a:t>
            </a:r>
          </a:p>
          <a:p>
            <a:pPr algn="ctr"/>
            <a:r>
              <a:rPr lang="en-US" u="sng" dirty="0" smtClean="0"/>
              <a:t>Network</a:t>
            </a:r>
          </a:p>
          <a:p>
            <a:pPr algn="ctr"/>
            <a:endParaRPr lang="en-US" u="sng" dirty="0" smtClean="0"/>
          </a:p>
          <a:p>
            <a:pPr>
              <a:buFont typeface="Arial" pitchFamily="34" charset="0"/>
              <a:buChar char="•"/>
            </a:pPr>
            <a:r>
              <a:rPr lang="en-US" dirty="0" smtClean="0"/>
              <a:t>Get engaged</a:t>
            </a:r>
          </a:p>
          <a:p>
            <a:endParaRPr lang="en-US" dirty="0" smtClean="0"/>
          </a:p>
          <a:p>
            <a:pPr>
              <a:buFont typeface="Arial" pitchFamily="34" charset="0"/>
              <a:buChar char="•"/>
            </a:pPr>
            <a:r>
              <a:rPr lang="en-US" dirty="0" smtClean="0"/>
              <a:t>Stay motivated</a:t>
            </a:r>
          </a:p>
          <a:p>
            <a:endParaRPr lang="en-US" dirty="0" smtClean="0"/>
          </a:p>
          <a:p>
            <a:pPr>
              <a:buFont typeface="Arial" pitchFamily="34" charset="0"/>
              <a:buChar char="•"/>
            </a:pPr>
            <a:r>
              <a:rPr lang="en-US" dirty="0" smtClean="0"/>
              <a:t>Challenged, excited, or interested</a:t>
            </a:r>
          </a:p>
        </p:txBody>
      </p:sp>
      <p:sp>
        <p:nvSpPr>
          <p:cNvPr id="11" name="TextBox 10"/>
          <p:cNvSpPr txBox="1"/>
          <p:nvPr/>
        </p:nvSpPr>
        <p:spPr>
          <a:xfrm>
            <a:off x="6781800" y="6488668"/>
            <a:ext cx="1905000" cy="369332"/>
          </a:xfrm>
          <a:prstGeom prst="rect">
            <a:avLst/>
          </a:prstGeom>
          <a:noFill/>
        </p:spPr>
        <p:txBody>
          <a:bodyPr wrap="square" rtlCol="0">
            <a:spAutoFit/>
          </a:bodyPr>
          <a:lstStyle/>
          <a:p>
            <a:r>
              <a:rPr lang="en-US" dirty="0" smtClean="0"/>
              <a:t>(CAST, 2009)</a:t>
            </a:r>
            <a:endParaRPr lang="en-US"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par>
                                <p:cTn id="13" presetID="3" presetClass="entr" presetSubtype="10" fill="hold" grpId="1"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linds(horizontal)">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linds(horizontal)">
                                      <p:cBhvr>
                                        <p:cTn id="20" dur="500"/>
                                        <p:tgtEl>
                                          <p:spTgt spid="5"/>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linds(horizontal)">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linds(horizontal)">
                                      <p:cBhvr>
                                        <p:cTn id="28" dur="500"/>
                                        <p:tgtEl>
                                          <p:spTgt spid="6"/>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linds(horizontal)">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UDL impacts</a:t>
            </a:r>
            <a:br>
              <a:rPr lang="en-US" dirty="0" smtClean="0"/>
            </a:br>
            <a:r>
              <a:rPr lang="en-US" dirty="0" smtClean="0"/>
              <a:t> Instruction and Learning</a:t>
            </a:r>
            <a:endParaRPr lang="en-US" dirty="0"/>
          </a:p>
        </p:txBody>
      </p:sp>
      <p:pic>
        <p:nvPicPr>
          <p:cNvPr id="12" name="Content Placeholder 11" descr="iris center.jpg">
            <a:hlinkClick r:id="rId3"/>
          </p:cNvPr>
          <p:cNvPicPr>
            <a:picLocks noGrp="1" noChangeAspect="1"/>
          </p:cNvPicPr>
          <p:nvPr>
            <p:ph sz="half" idx="2"/>
          </p:nvPr>
        </p:nvPicPr>
        <p:blipFill>
          <a:blip r:embed="rId4" cstate="print"/>
          <a:stretch>
            <a:fillRect/>
          </a:stretch>
        </p:blipFill>
        <p:spPr>
          <a:xfrm>
            <a:off x="3962400" y="3657600"/>
            <a:ext cx="3866029" cy="2286000"/>
          </a:xfrm>
        </p:spPr>
      </p:pic>
      <p:pic>
        <p:nvPicPr>
          <p:cNvPr id="16" name="Content Placeholder 15" descr="1264185472056.gif">
            <a:hlinkClick r:id="rId5"/>
          </p:cNvPr>
          <p:cNvPicPr>
            <a:picLocks noGrp="1" noChangeAspect="1"/>
          </p:cNvPicPr>
          <p:nvPr>
            <p:ph sz="half" idx="1"/>
          </p:nvPr>
        </p:nvPicPr>
        <p:blipFill>
          <a:blip r:embed="rId6" cstate="print"/>
          <a:stretch>
            <a:fillRect/>
          </a:stretch>
        </p:blipFill>
        <p:spPr>
          <a:xfrm>
            <a:off x="228600" y="3581400"/>
            <a:ext cx="3357033" cy="1981200"/>
          </a:xfrm>
        </p:spPr>
      </p:pic>
      <p:sp>
        <p:nvSpPr>
          <p:cNvPr id="17" name="TextBox 16"/>
          <p:cNvSpPr txBox="1"/>
          <p:nvPr/>
        </p:nvSpPr>
        <p:spPr>
          <a:xfrm>
            <a:off x="4419600" y="5791200"/>
            <a:ext cx="3124200" cy="461665"/>
          </a:xfrm>
          <a:prstGeom prst="rect">
            <a:avLst/>
          </a:prstGeom>
          <a:noFill/>
        </p:spPr>
        <p:txBody>
          <a:bodyPr wrap="square" rtlCol="0">
            <a:spAutoFit/>
          </a:bodyPr>
          <a:lstStyle/>
          <a:p>
            <a:pPr algn="ctr"/>
            <a:r>
              <a:rPr lang="en-US" sz="2400" b="1" dirty="0" smtClean="0"/>
              <a:t>Resource Locator</a:t>
            </a:r>
            <a:endParaRPr lang="en-US" sz="2400" b="1" dirty="0"/>
          </a:p>
        </p:txBody>
      </p:sp>
      <p:sp>
        <p:nvSpPr>
          <p:cNvPr id="18" name="TextBox 17"/>
          <p:cNvSpPr txBox="1"/>
          <p:nvPr/>
        </p:nvSpPr>
        <p:spPr>
          <a:xfrm>
            <a:off x="152400" y="5596116"/>
            <a:ext cx="3124200" cy="1261884"/>
          </a:xfrm>
          <a:prstGeom prst="rect">
            <a:avLst/>
          </a:prstGeom>
          <a:noFill/>
        </p:spPr>
        <p:txBody>
          <a:bodyPr wrap="square" rtlCol="0">
            <a:spAutoFit/>
          </a:bodyPr>
          <a:lstStyle/>
          <a:p>
            <a:pPr algn="ctr"/>
            <a:r>
              <a:rPr lang="en-US" sz="2000" b="1" dirty="0" smtClean="0"/>
              <a:t>Reaching Every Student in Science K-8:</a:t>
            </a:r>
            <a:br>
              <a:rPr lang="en-US" sz="2000" b="1" dirty="0" smtClean="0"/>
            </a:br>
            <a:r>
              <a:rPr lang="en-US" sz="2000" b="1" dirty="0" smtClean="0"/>
              <a:t>UDL Approach</a:t>
            </a:r>
          </a:p>
          <a:p>
            <a:pPr algn="ctr"/>
            <a:r>
              <a:rPr lang="en-US" sz="1400" b="1" dirty="0" smtClean="0"/>
              <a:t>(Video)</a:t>
            </a:r>
            <a:endParaRPr lang="en-US" sz="1400" dirty="0"/>
          </a:p>
        </p:txBody>
      </p:sp>
      <p:sp>
        <p:nvSpPr>
          <p:cNvPr id="7" name="TextBox 6"/>
          <p:cNvSpPr txBox="1"/>
          <p:nvPr/>
        </p:nvSpPr>
        <p:spPr>
          <a:xfrm>
            <a:off x="381000" y="1676400"/>
            <a:ext cx="7391400" cy="1631216"/>
          </a:xfrm>
          <a:prstGeom prst="rect">
            <a:avLst/>
          </a:prstGeom>
          <a:noFill/>
        </p:spPr>
        <p:txBody>
          <a:bodyPr wrap="square" rtlCol="0">
            <a:spAutoFit/>
          </a:bodyPr>
          <a:lstStyle/>
          <a:p>
            <a:r>
              <a:rPr lang="en-US" sz="2000" dirty="0" smtClean="0"/>
              <a:t>Every classroom is culturally, ethically, linguistically, and academically diverse. These differences should be embraced and addressed throughout the curriculum to ensure success for all students. Learning should be meaningful to all students, and individualized to allow students to share their strengths. </a:t>
            </a:r>
            <a:endParaRPr lang="en-US" sz="2000"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6"/>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18"/>
                                        </p:tgtEl>
                                        <p:attrNameLst>
                                          <p:attrName>r</p:attrName>
                                        </p:attrNameLst>
                                      </p:cBhvr>
                                    </p:animRot>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nodeType="clickEffect">
                                  <p:stCondLst>
                                    <p:cond delay="0"/>
                                  </p:stCondLst>
                                  <p:childTnLst>
                                    <p:animRot by="21600000">
                                      <p:cBhvr>
                                        <p:cTn id="12" dur="2000" fill="hold"/>
                                        <p:tgtEl>
                                          <p:spTgt spid="12"/>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Technology </a:t>
            </a:r>
            <a:r>
              <a:rPr lang="en-US" dirty="0" smtClean="0"/>
              <a:t>and </a:t>
            </a:r>
            <a:r>
              <a:rPr lang="en-US" dirty="0" err="1" smtClean="0"/>
              <a:t>udl</a:t>
            </a:r>
            <a:endParaRPr lang="en-US" dirty="0"/>
          </a:p>
        </p:txBody>
      </p:sp>
      <p:sp>
        <p:nvSpPr>
          <p:cNvPr id="3" name="Content Placeholder 2"/>
          <p:cNvSpPr>
            <a:spLocks noGrp="1"/>
          </p:cNvSpPr>
          <p:nvPr>
            <p:ph idx="1"/>
          </p:nvPr>
        </p:nvSpPr>
        <p:spPr/>
        <p:txBody>
          <a:bodyPr>
            <a:normAutofit/>
          </a:bodyPr>
          <a:lstStyle/>
          <a:p>
            <a:r>
              <a:rPr lang="en-US" sz="2000" dirty="0" smtClean="0"/>
              <a:t>Understanding how the three brain networks work together will enable you to plan learning to teach information (what), teach skills and strategies (how), and promote motivation and success in students (why). </a:t>
            </a:r>
          </a:p>
          <a:p>
            <a:r>
              <a:rPr lang="en-US" sz="2000" dirty="0" smtClean="0"/>
              <a:t>Using a variety of technology tools and media will allow students to work individually towards their goals. </a:t>
            </a:r>
          </a:p>
          <a:p>
            <a:r>
              <a:rPr lang="en-US" sz="2000" dirty="0" smtClean="0"/>
              <a:t>Adjusting our curriculum to build flexibility, using technology support will allow address all student learning needs.</a:t>
            </a:r>
            <a:endParaRPr lang="en-US" sz="2000" dirty="0" smtClean="0"/>
          </a:p>
          <a:p>
            <a:pPr>
              <a:buNone/>
            </a:pPr>
            <a:endParaRPr lang="en-US" sz="2000" dirty="0"/>
          </a:p>
        </p:txBody>
      </p:sp>
      <p:sp>
        <p:nvSpPr>
          <p:cNvPr id="4" name="TextBox 3"/>
          <p:cNvSpPr txBox="1"/>
          <p:nvPr/>
        </p:nvSpPr>
        <p:spPr>
          <a:xfrm>
            <a:off x="152400" y="4572000"/>
            <a:ext cx="2209800" cy="1200329"/>
          </a:xfrm>
          <a:prstGeom prst="rect">
            <a:avLst/>
          </a:prstGeom>
          <a:noFill/>
        </p:spPr>
        <p:txBody>
          <a:bodyPr wrap="square" rtlCol="0">
            <a:spAutoFit/>
          </a:bodyPr>
          <a:lstStyle/>
          <a:p>
            <a:r>
              <a:rPr lang="en-US" dirty="0" smtClean="0">
                <a:solidFill>
                  <a:schemeClr val="tx2"/>
                </a:solidFill>
              </a:rPr>
              <a:t>Rather than having students read text from a book to gain information…</a:t>
            </a:r>
            <a:endParaRPr lang="en-US" dirty="0">
              <a:solidFill>
                <a:schemeClr val="tx2"/>
              </a:solidFill>
            </a:endParaRPr>
          </a:p>
        </p:txBody>
      </p:sp>
      <p:sp>
        <p:nvSpPr>
          <p:cNvPr id="5" name="TextBox 4"/>
          <p:cNvSpPr txBox="1"/>
          <p:nvPr/>
        </p:nvSpPr>
        <p:spPr>
          <a:xfrm>
            <a:off x="3962400" y="4648200"/>
            <a:ext cx="1828800" cy="1200329"/>
          </a:xfrm>
          <a:prstGeom prst="rect">
            <a:avLst/>
          </a:prstGeom>
          <a:noFill/>
        </p:spPr>
        <p:txBody>
          <a:bodyPr wrap="square" rtlCol="0">
            <a:spAutoFit/>
          </a:bodyPr>
          <a:lstStyle/>
          <a:p>
            <a:r>
              <a:rPr lang="en-US" dirty="0" smtClean="0">
                <a:solidFill>
                  <a:schemeClr val="tx2"/>
                </a:solidFill>
              </a:rPr>
              <a:t>Provide them with resources to research on the internet!</a:t>
            </a:r>
            <a:endParaRPr lang="en-US" dirty="0">
              <a:solidFill>
                <a:schemeClr val="tx2"/>
              </a:solidFill>
            </a:endParaRPr>
          </a:p>
        </p:txBody>
      </p:sp>
      <p:pic>
        <p:nvPicPr>
          <p:cNvPr id="6" name="Picture 5" descr="studentbook.jpg"/>
          <p:cNvPicPr>
            <a:picLocks noChangeAspect="1"/>
          </p:cNvPicPr>
          <p:nvPr/>
        </p:nvPicPr>
        <p:blipFill>
          <a:blip r:embed="rId2" cstate="print"/>
          <a:stretch>
            <a:fillRect/>
          </a:stretch>
        </p:blipFill>
        <p:spPr>
          <a:xfrm>
            <a:off x="2286000" y="4648200"/>
            <a:ext cx="1654147" cy="1676400"/>
          </a:xfrm>
          <a:prstGeom prst="rect">
            <a:avLst/>
          </a:prstGeom>
        </p:spPr>
      </p:pic>
      <p:pic>
        <p:nvPicPr>
          <p:cNvPr id="7" name="Picture 6" descr="studentcomputers.jpg"/>
          <p:cNvPicPr>
            <a:picLocks noChangeAspect="1"/>
          </p:cNvPicPr>
          <p:nvPr/>
        </p:nvPicPr>
        <p:blipFill>
          <a:blip r:embed="rId3" cstate="print"/>
          <a:stretch>
            <a:fillRect/>
          </a:stretch>
        </p:blipFill>
        <p:spPr>
          <a:xfrm>
            <a:off x="5791200" y="4724400"/>
            <a:ext cx="2133600" cy="1591994"/>
          </a:xfrm>
          <a:prstGeom prst="rect">
            <a:avLst/>
          </a:prstGeom>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par>
                                <p:cTn id="8" presetID="5"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heckerboard(across)">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heckerboard(across)">
                                      <p:cBhvr>
                                        <p:cTn id="15" dur="500"/>
                                        <p:tgtEl>
                                          <p:spTgt spid="5"/>
                                        </p:tgtEl>
                                      </p:cBhvr>
                                    </p:animEffect>
                                  </p:childTnLst>
                                </p:cTn>
                              </p:par>
                              <p:par>
                                <p:cTn id="16" presetID="5" presetClass="entr" presetSubtype="1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checkerboard(across)">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u="sng" dirty="0" smtClean="0"/>
              <a:t>Cast online </a:t>
            </a:r>
            <a:br>
              <a:rPr lang="en-US" u="sng" dirty="0" smtClean="0"/>
            </a:br>
            <a:r>
              <a:rPr lang="en-US" u="sng" dirty="0" smtClean="0"/>
              <a:t>tools and resources</a:t>
            </a:r>
            <a:endParaRPr lang="en-US" dirty="0"/>
          </a:p>
        </p:txBody>
      </p:sp>
      <p:sp>
        <p:nvSpPr>
          <p:cNvPr id="3" name="Content Placeholder 2"/>
          <p:cNvSpPr>
            <a:spLocks noGrp="1"/>
          </p:cNvSpPr>
          <p:nvPr>
            <p:ph idx="1"/>
          </p:nvPr>
        </p:nvSpPr>
        <p:spPr/>
        <p:txBody>
          <a:bodyPr>
            <a:normAutofit/>
          </a:bodyPr>
          <a:lstStyle/>
          <a:p>
            <a:pPr algn="ctr">
              <a:buNone/>
            </a:pPr>
            <a:r>
              <a:rPr lang="en-US" dirty="0" smtClean="0">
                <a:solidFill>
                  <a:schemeClr val="tx2"/>
                </a:solidFill>
              </a:rPr>
              <a:t>UDL Goal Setter </a:t>
            </a:r>
          </a:p>
          <a:p>
            <a:pPr algn="ctr">
              <a:buNone/>
            </a:pPr>
            <a:endParaRPr lang="en-US" sz="600" dirty="0" smtClean="0"/>
          </a:p>
          <a:p>
            <a:pPr>
              <a:buNone/>
            </a:pPr>
            <a:r>
              <a:rPr lang="en-US" sz="2200" dirty="0" smtClean="0"/>
              <a:t>		This is a resource created by CAST, to allow teachers to create goals for their class based on the curriculum expectations. It also gives support to providing </a:t>
            </a:r>
            <a:r>
              <a:rPr lang="en-US" sz="2200" dirty="0" err="1" smtClean="0"/>
              <a:t>mutliple</a:t>
            </a:r>
            <a:r>
              <a:rPr lang="en-US" sz="2200" dirty="0" smtClean="0"/>
              <a:t> pathways to meet the learning goal. Each team of teachers can share their goals to meet the standards, and make adjustments to meet the learning needs of the students in each classroom.</a:t>
            </a:r>
            <a:endParaRPr lang="en-US" dirty="0" smtClean="0"/>
          </a:p>
          <a:p>
            <a:pPr>
              <a:buNone/>
            </a:pPr>
            <a:r>
              <a:rPr lang="en-US" sz="2000" dirty="0" smtClean="0">
                <a:hlinkClick r:id="rId2"/>
              </a:rPr>
              <a:t>http://</a:t>
            </a:r>
            <a:r>
              <a:rPr lang="en-US" sz="2000" dirty="0" smtClean="0">
                <a:hlinkClick r:id="rId2"/>
              </a:rPr>
              <a:t>www.cast.org/teachingeverystudent/tools/udlgoalsetter.cfm</a:t>
            </a:r>
            <a:r>
              <a:rPr lang="en-US" sz="2000" dirty="0" smtClean="0"/>
              <a:t> </a:t>
            </a:r>
            <a:endParaRPr lang="en-US" sz="2000" dirty="0"/>
          </a:p>
        </p:txBody>
      </p:sp>
      <p:pic>
        <p:nvPicPr>
          <p:cNvPr id="5" name="Picture 4" descr="clipboard.jpg"/>
          <p:cNvPicPr>
            <a:picLocks noChangeAspect="1"/>
          </p:cNvPicPr>
          <p:nvPr/>
        </p:nvPicPr>
        <p:blipFill>
          <a:blip r:embed="rId3" cstate="print"/>
          <a:stretch>
            <a:fillRect/>
          </a:stretch>
        </p:blipFill>
        <p:spPr>
          <a:xfrm>
            <a:off x="3276600" y="5079076"/>
            <a:ext cx="1828800" cy="1778924"/>
          </a:xfrm>
          <a:prstGeom prst="rect">
            <a:avLst/>
          </a:prstGeom>
        </p:spPr>
      </p:pic>
    </p:spTree>
  </p:cSld>
  <p:clrMapOvr>
    <a:masterClrMapping/>
  </p:clrMapOvr>
  <p:transition spd="med">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u="sng" dirty="0" smtClean="0"/>
              <a:t>Cast online </a:t>
            </a:r>
            <a:br>
              <a:rPr lang="en-US" u="sng" dirty="0" smtClean="0"/>
            </a:br>
            <a:r>
              <a:rPr lang="en-US" u="sng" dirty="0" smtClean="0"/>
              <a:t>tools and resources</a:t>
            </a:r>
            <a:endParaRPr lang="en-US" dirty="0"/>
          </a:p>
        </p:txBody>
      </p:sp>
      <p:sp>
        <p:nvSpPr>
          <p:cNvPr id="3" name="Content Placeholder 2"/>
          <p:cNvSpPr>
            <a:spLocks noGrp="1"/>
          </p:cNvSpPr>
          <p:nvPr>
            <p:ph idx="1"/>
          </p:nvPr>
        </p:nvSpPr>
        <p:spPr>
          <a:xfrm>
            <a:off x="304800" y="1676400"/>
            <a:ext cx="7620000" cy="5019984"/>
          </a:xfrm>
        </p:spPr>
        <p:txBody>
          <a:bodyPr>
            <a:normAutofit/>
          </a:bodyPr>
          <a:lstStyle/>
          <a:p>
            <a:pPr algn="ctr">
              <a:buNone/>
            </a:pPr>
            <a:r>
              <a:rPr lang="en-US" dirty="0" smtClean="0">
                <a:solidFill>
                  <a:schemeClr val="tx2"/>
                </a:solidFill>
              </a:rPr>
              <a:t>UDL Lesson Builder </a:t>
            </a:r>
          </a:p>
          <a:p>
            <a:pPr algn="ctr">
              <a:buNone/>
            </a:pPr>
            <a:endParaRPr lang="en-US" sz="600" dirty="0" smtClean="0"/>
          </a:p>
          <a:p>
            <a:pPr>
              <a:buNone/>
            </a:pPr>
            <a:r>
              <a:rPr lang="en-US" sz="2200" dirty="0" smtClean="0"/>
              <a:t>		This tool created by CAST, allows teachers to explore models of UDL lesson plans and access tools to help modify lessons. These lesson modifications increase students’ ability to access information and eagerly participate in learning. Teachers can also create, save, and edit their own UDL lesson plans. These plans can be shared online with other teachers as well.</a:t>
            </a:r>
            <a:endParaRPr lang="en-US" dirty="0" smtClean="0"/>
          </a:p>
          <a:p>
            <a:pPr>
              <a:buNone/>
            </a:pPr>
            <a:r>
              <a:rPr lang="en-US" sz="2000" dirty="0" smtClean="0">
                <a:hlinkClick r:id="rId2"/>
              </a:rPr>
              <a:t>http://lessonbuilder.cast.org/</a:t>
            </a:r>
            <a:endParaRPr lang="en-US" sz="2000" dirty="0"/>
          </a:p>
        </p:txBody>
      </p:sp>
      <p:pic>
        <p:nvPicPr>
          <p:cNvPr id="6" name="Picture 5" descr="lessonplans.jpg"/>
          <p:cNvPicPr>
            <a:picLocks noChangeAspect="1"/>
          </p:cNvPicPr>
          <p:nvPr/>
        </p:nvPicPr>
        <p:blipFill>
          <a:blip r:embed="rId3" cstate="print"/>
          <a:stretch>
            <a:fillRect/>
          </a:stretch>
        </p:blipFill>
        <p:spPr>
          <a:xfrm>
            <a:off x="2590800" y="5172075"/>
            <a:ext cx="2714625" cy="1685925"/>
          </a:xfrm>
          <a:prstGeom prst="rect">
            <a:avLst/>
          </a:prstGeom>
        </p:spPr>
      </p:pic>
    </p:spTree>
  </p:cSld>
  <p:clrMapOvr>
    <a:masterClrMapping/>
  </p:clrMapOvr>
  <p:transition spd="med">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u="sng" dirty="0" smtClean="0"/>
              <a:t>Cast online </a:t>
            </a:r>
            <a:br>
              <a:rPr lang="en-US" u="sng" dirty="0" smtClean="0"/>
            </a:br>
            <a:r>
              <a:rPr lang="en-US" u="sng" dirty="0" smtClean="0"/>
              <a:t>tools and resources</a:t>
            </a:r>
            <a:endParaRPr lang="en-US" dirty="0"/>
          </a:p>
        </p:txBody>
      </p:sp>
      <p:sp>
        <p:nvSpPr>
          <p:cNvPr id="3" name="Content Placeholder 2"/>
          <p:cNvSpPr>
            <a:spLocks noGrp="1"/>
          </p:cNvSpPr>
          <p:nvPr>
            <p:ph idx="1"/>
          </p:nvPr>
        </p:nvSpPr>
        <p:spPr>
          <a:xfrm>
            <a:off x="457200" y="1524000"/>
            <a:ext cx="7239000" cy="4846320"/>
          </a:xfrm>
        </p:spPr>
        <p:txBody>
          <a:bodyPr>
            <a:normAutofit/>
          </a:bodyPr>
          <a:lstStyle/>
          <a:p>
            <a:pPr algn="ctr">
              <a:buNone/>
            </a:pPr>
            <a:r>
              <a:rPr lang="en-US" dirty="0" smtClean="0">
                <a:solidFill>
                  <a:schemeClr val="tx2"/>
                </a:solidFill>
              </a:rPr>
              <a:t>Image Collector </a:t>
            </a:r>
          </a:p>
          <a:p>
            <a:pPr algn="ctr">
              <a:buNone/>
            </a:pPr>
            <a:endParaRPr lang="en-US" sz="100" dirty="0" smtClean="0"/>
          </a:p>
          <a:p>
            <a:pPr>
              <a:buNone/>
            </a:pPr>
            <a:r>
              <a:rPr lang="en-US" sz="2200" dirty="0" smtClean="0"/>
              <a:t>		</a:t>
            </a:r>
            <a:r>
              <a:rPr lang="en-US" sz="1800" dirty="0" smtClean="0"/>
              <a:t>CAST created these tools to allow teachers to find and describe images relating to their curriculum to address the needs of visual learners. They can be used to clarify and communicate concepts. Using images increases options for conveying ideas, encouraging writing, and motivating students. This tool also gives the ability to add text to images to gain an understanding of the content. Text-to-speech computer software can be used to make modifications for students  with other vision or learning disabilities.</a:t>
            </a:r>
            <a:endParaRPr lang="en-US" dirty="0" smtClean="0"/>
          </a:p>
          <a:p>
            <a:pPr>
              <a:buNone/>
            </a:pPr>
            <a:r>
              <a:rPr lang="en-US" sz="2000" dirty="0" smtClean="0">
                <a:hlinkClick r:id="rId2"/>
              </a:rPr>
              <a:t>http://</a:t>
            </a:r>
            <a:r>
              <a:rPr lang="en-US" sz="2000" dirty="0" smtClean="0">
                <a:hlinkClick r:id="rId2"/>
              </a:rPr>
              <a:t>www.cast.org/teachingeverystudent/tools/imagecollector.cfm</a:t>
            </a:r>
            <a:r>
              <a:rPr lang="en-US" sz="2000" dirty="0" smtClean="0"/>
              <a:t> </a:t>
            </a:r>
            <a:endParaRPr lang="en-US" sz="2000" dirty="0"/>
          </a:p>
        </p:txBody>
      </p:sp>
      <p:pic>
        <p:nvPicPr>
          <p:cNvPr id="6" name="Picture 5" descr="clipart.jpg"/>
          <p:cNvPicPr>
            <a:picLocks noChangeAspect="1"/>
          </p:cNvPicPr>
          <p:nvPr/>
        </p:nvPicPr>
        <p:blipFill>
          <a:blip r:embed="rId3" cstate="print"/>
          <a:stretch>
            <a:fillRect/>
          </a:stretch>
        </p:blipFill>
        <p:spPr>
          <a:xfrm>
            <a:off x="2667000" y="5200650"/>
            <a:ext cx="2762250" cy="1657350"/>
          </a:xfrm>
          <a:prstGeom prst="rect">
            <a:avLst/>
          </a:prstGeom>
        </p:spPr>
      </p:pic>
    </p:spTree>
  </p:cSld>
  <p:clrMapOvr>
    <a:masterClrMapping/>
  </p:clrMapOvr>
  <p:transition spd="med">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references</a:t>
            </a:r>
            <a:endParaRPr lang="en-US" dirty="0"/>
          </a:p>
        </p:txBody>
      </p:sp>
      <p:sp>
        <p:nvSpPr>
          <p:cNvPr id="3" name="Content Placeholder 2"/>
          <p:cNvSpPr>
            <a:spLocks noGrp="1"/>
          </p:cNvSpPr>
          <p:nvPr>
            <p:ph idx="1"/>
          </p:nvPr>
        </p:nvSpPr>
        <p:spPr/>
        <p:txBody>
          <a:bodyPr>
            <a:normAutofit/>
          </a:bodyPr>
          <a:lstStyle/>
          <a:p>
            <a:pPr>
              <a:buNone/>
            </a:pPr>
            <a:r>
              <a:rPr lang="en-US" sz="1800" dirty="0" smtClean="0"/>
              <a:t>Center for Applied Special Technology. (2009). </a:t>
            </a:r>
            <a:r>
              <a:rPr lang="en-US" sz="1800" i="1" dirty="0" smtClean="0"/>
              <a:t>UDL guidelines, version 1.0</a:t>
            </a:r>
            <a:r>
              <a:rPr lang="en-US" sz="1800" dirty="0" smtClean="0"/>
              <a:t>. Retrieved from </a:t>
            </a:r>
            <a:r>
              <a:rPr lang="en-US" sz="1800" dirty="0" smtClean="0">
                <a:hlinkClick r:id="rId2"/>
              </a:rPr>
              <a:t>http://www.udlcenter.org/aboutudl/udlguidelines</a:t>
            </a:r>
            <a:r>
              <a:rPr lang="en-US" sz="1800" dirty="0" smtClean="0"/>
              <a:t> </a:t>
            </a:r>
          </a:p>
          <a:p>
            <a:pPr>
              <a:buNone/>
            </a:pPr>
            <a:endParaRPr lang="en-US" sz="1800" dirty="0" smtClean="0"/>
          </a:p>
          <a:p>
            <a:pPr>
              <a:buNone/>
            </a:pPr>
            <a:r>
              <a:rPr lang="en-US" sz="1800" dirty="0" err="1" smtClean="0"/>
              <a:t>Johnstone</a:t>
            </a:r>
            <a:r>
              <a:rPr lang="en-US" sz="1800" dirty="0" smtClean="0"/>
              <a:t>, Thompson, Moen, Bolt, &amp; Kato (2005). </a:t>
            </a:r>
            <a:r>
              <a:rPr lang="en-US" sz="1800" i="1" dirty="0" smtClean="0"/>
              <a:t>Analyzing results of large-scale assessments to ensure universal design</a:t>
            </a:r>
            <a:r>
              <a:rPr lang="en-US" sz="1800" dirty="0" smtClean="0"/>
              <a:t>. National Center on Educational Outcomes. Retrieved from </a:t>
            </a:r>
            <a:r>
              <a:rPr lang="en-US" sz="1800" dirty="0" smtClean="0">
                <a:hlinkClick r:id="rId3"/>
              </a:rPr>
              <a:t>http://www.cehd.umn.edu/nceo/OnlinePubs/Technical41.htm</a:t>
            </a:r>
            <a:r>
              <a:rPr lang="en-US" sz="1800" dirty="0" smtClean="0"/>
              <a:t> </a:t>
            </a:r>
          </a:p>
          <a:p>
            <a:pPr>
              <a:buNone/>
            </a:pPr>
            <a:endParaRPr lang="en-US" sz="1800" dirty="0" smtClean="0"/>
          </a:p>
          <a:p>
            <a:pPr>
              <a:buNone/>
            </a:pPr>
            <a:r>
              <a:rPr lang="en-US" sz="1800" dirty="0" err="1" smtClean="0"/>
              <a:t>Firchow</a:t>
            </a:r>
            <a:r>
              <a:rPr lang="en-US" sz="1800" dirty="0" smtClean="0"/>
              <a:t>, N. (2011). </a:t>
            </a:r>
            <a:r>
              <a:rPr lang="en-US" sz="1800" i="1" dirty="0" smtClean="0"/>
              <a:t>Universal design for learning- improved access for all</a:t>
            </a:r>
            <a:r>
              <a:rPr lang="en-US" sz="1800" dirty="0" smtClean="0"/>
              <a:t>. </a:t>
            </a:r>
            <a:r>
              <a:rPr lang="en-US" sz="1800" dirty="0" err="1" smtClean="0"/>
              <a:t>GreatSchools</a:t>
            </a:r>
            <a:r>
              <a:rPr lang="en-US" sz="1800" dirty="0" smtClean="0"/>
              <a:t>, Inc. Retrieved from </a:t>
            </a:r>
            <a:r>
              <a:rPr lang="en-US" sz="1800" dirty="0" smtClean="0">
                <a:hlinkClick r:id="rId4"/>
              </a:rPr>
              <a:t>http://www.greatschools.org/special-education/assistive-technology/universal-design-for-learning-improved-access-for-all.gs?content=785</a:t>
            </a:r>
            <a:r>
              <a:rPr lang="en-US" sz="1800" dirty="0" smtClean="0"/>
              <a:t> </a:t>
            </a:r>
            <a:endParaRPr lang="en-US" sz="1800" i="1" dirty="0" smtClean="0"/>
          </a:p>
          <a:p>
            <a:pPr>
              <a:buNone/>
            </a:pPr>
            <a:endParaRPr lang="en-US" sz="1800" dirty="0"/>
          </a:p>
        </p:txBody>
      </p:sp>
    </p:spTree>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Creation of UDL</a:t>
            </a:r>
            <a:endParaRPr lang="en-US" dirty="0"/>
          </a:p>
        </p:txBody>
      </p:sp>
      <p:sp>
        <p:nvSpPr>
          <p:cNvPr id="3" name="Content Placeholder 2"/>
          <p:cNvSpPr>
            <a:spLocks noGrp="1"/>
          </p:cNvSpPr>
          <p:nvPr>
            <p:ph idx="1"/>
          </p:nvPr>
        </p:nvSpPr>
        <p:spPr>
          <a:xfrm>
            <a:off x="0" y="1600200"/>
            <a:ext cx="8001000" cy="5486400"/>
          </a:xfrm>
        </p:spPr>
        <p:txBody>
          <a:bodyPr>
            <a:normAutofit lnSpcReduction="10000"/>
          </a:bodyPr>
          <a:lstStyle/>
          <a:p>
            <a:r>
              <a:rPr lang="en-US" sz="2400" dirty="0" smtClean="0"/>
              <a:t>Inspired by the universal design movement, created by Ronald L. Mace at NC State</a:t>
            </a:r>
          </a:p>
          <a:p>
            <a:r>
              <a:rPr lang="en-US" sz="2400" dirty="0" smtClean="0"/>
              <a:t>Influenced by neurosciences and theories of progressive education </a:t>
            </a:r>
          </a:p>
          <a:p>
            <a:r>
              <a:rPr lang="en-US" sz="2400" dirty="0" smtClean="0"/>
              <a:t>UDL is a framework that allows all learners to gain knowledge, skills, and enthusiasm for learning. </a:t>
            </a:r>
          </a:p>
          <a:p>
            <a:endParaRPr lang="en-US" dirty="0" smtClean="0"/>
          </a:p>
          <a:p>
            <a:endParaRPr lang="en-US" dirty="0" smtClean="0"/>
          </a:p>
          <a:p>
            <a:pPr>
              <a:buNone/>
            </a:pPr>
            <a:endParaRPr lang="en-US" dirty="0" smtClean="0"/>
          </a:p>
          <a:p>
            <a:pPr>
              <a:buNone/>
            </a:pPr>
            <a:endParaRPr lang="en-US" dirty="0" smtClean="0"/>
          </a:p>
          <a:p>
            <a:endParaRPr lang="en-US" dirty="0" smtClean="0"/>
          </a:p>
          <a:p>
            <a:pPr>
              <a:buNone/>
            </a:pPr>
            <a:endParaRPr lang="en-US" dirty="0" smtClean="0"/>
          </a:p>
          <a:p>
            <a:pPr>
              <a:buNone/>
            </a:pPr>
            <a:r>
              <a:rPr lang="en-US" dirty="0" smtClean="0"/>
              <a:t>	   Lev </a:t>
            </a:r>
            <a:r>
              <a:rPr lang="en-US" dirty="0" err="1" smtClean="0"/>
              <a:t>Vygotsky</a:t>
            </a:r>
            <a:r>
              <a:rPr lang="en-US" dirty="0" smtClean="0"/>
              <a:t>			Benjamin Bloom</a:t>
            </a:r>
            <a:endParaRPr lang="en-US" dirty="0"/>
          </a:p>
        </p:txBody>
      </p:sp>
      <p:pic>
        <p:nvPicPr>
          <p:cNvPr id="4" name="Picture 3" descr="blooms taxonomy.png"/>
          <p:cNvPicPr>
            <a:picLocks noChangeAspect="1"/>
          </p:cNvPicPr>
          <p:nvPr/>
        </p:nvPicPr>
        <p:blipFill>
          <a:blip r:embed="rId3" cstate="print"/>
          <a:stretch>
            <a:fillRect/>
          </a:stretch>
        </p:blipFill>
        <p:spPr>
          <a:xfrm>
            <a:off x="4572000" y="3810000"/>
            <a:ext cx="2766480" cy="2514600"/>
          </a:xfrm>
          <a:prstGeom prst="rect">
            <a:avLst/>
          </a:prstGeom>
        </p:spPr>
      </p:pic>
      <p:pic>
        <p:nvPicPr>
          <p:cNvPr id="5" name="Picture 4" descr="Vygotsky.jpg"/>
          <p:cNvPicPr>
            <a:picLocks noChangeAspect="1"/>
          </p:cNvPicPr>
          <p:nvPr/>
        </p:nvPicPr>
        <p:blipFill>
          <a:blip r:embed="rId4" cstate="print"/>
          <a:stretch>
            <a:fillRect/>
          </a:stretch>
        </p:blipFill>
        <p:spPr>
          <a:xfrm>
            <a:off x="838200" y="3810000"/>
            <a:ext cx="1845001" cy="2286001"/>
          </a:xfrm>
          <a:prstGeom prst="rect">
            <a:avLst/>
          </a:prstGeom>
        </p:spPr>
      </p:pic>
    </p:spTree>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UDL in the Classroom</a:t>
            </a:r>
            <a:endParaRPr lang="en-US" dirty="0"/>
          </a:p>
        </p:txBody>
      </p:sp>
      <p:sp>
        <p:nvSpPr>
          <p:cNvPr id="3" name="Content Placeholder 2"/>
          <p:cNvSpPr>
            <a:spLocks noGrp="1"/>
          </p:cNvSpPr>
          <p:nvPr>
            <p:ph idx="1"/>
          </p:nvPr>
        </p:nvSpPr>
        <p:spPr>
          <a:xfrm>
            <a:off x="457200" y="1609416"/>
            <a:ext cx="7239000" cy="5248584"/>
          </a:xfrm>
        </p:spPr>
        <p:txBody>
          <a:bodyPr>
            <a:normAutofit/>
          </a:bodyPr>
          <a:lstStyle/>
          <a:p>
            <a:r>
              <a:rPr lang="en-US" dirty="0" smtClean="0"/>
              <a:t>Setting Goals for Learning</a:t>
            </a:r>
          </a:p>
          <a:p>
            <a:pPr lvl="1"/>
            <a:r>
              <a:rPr lang="en-US" dirty="0" smtClean="0">
                <a:solidFill>
                  <a:schemeClr val="tx1"/>
                </a:solidFill>
              </a:rPr>
              <a:t>Develop flexible learning environments to encourage student participation and success</a:t>
            </a:r>
          </a:p>
          <a:p>
            <a:pPr>
              <a:buNone/>
            </a:pPr>
            <a:endParaRPr lang="en-US" dirty="0" smtClean="0"/>
          </a:p>
          <a:p>
            <a:r>
              <a:rPr lang="en-US" dirty="0" smtClean="0"/>
              <a:t>Methods and Materials to Support Student Learning</a:t>
            </a:r>
          </a:p>
          <a:p>
            <a:pPr lvl="1"/>
            <a:r>
              <a:rPr lang="en-US" dirty="0" smtClean="0">
                <a:solidFill>
                  <a:schemeClr val="tx1"/>
                </a:solidFill>
              </a:rPr>
              <a:t>Provide instant feedback</a:t>
            </a:r>
          </a:p>
          <a:p>
            <a:pPr lvl="1"/>
            <a:r>
              <a:rPr lang="en-US" dirty="0" smtClean="0">
                <a:solidFill>
                  <a:schemeClr val="tx1"/>
                </a:solidFill>
              </a:rPr>
              <a:t>USE TECHNOLOGY!!</a:t>
            </a:r>
          </a:p>
          <a:p>
            <a:pPr>
              <a:buNone/>
            </a:pPr>
            <a:endParaRPr lang="en-US" dirty="0" smtClean="0"/>
          </a:p>
          <a:p>
            <a:r>
              <a:rPr lang="en-US" dirty="0" smtClean="0"/>
              <a:t>Meaningful Assessments</a:t>
            </a:r>
          </a:p>
          <a:p>
            <a:pPr lvl="1"/>
            <a:r>
              <a:rPr lang="en-US" dirty="0" smtClean="0">
                <a:solidFill>
                  <a:schemeClr val="tx1"/>
                </a:solidFill>
              </a:rPr>
              <a:t>Provide choices for students to demonstrate their learning</a:t>
            </a:r>
            <a:endParaRPr lang="en-US" dirty="0">
              <a:solidFill>
                <a:schemeClr val="tx1"/>
              </a:solidFill>
            </a:endParaRPr>
          </a:p>
        </p:txBody>
      </p:sp>
    </p:spTree>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0"/>
            <a:ext cx="3581400" cy="1569660"/>
          </a:xfrm>
          <a:prstGeom prst="rect">
            <a:avLst/>
          </a:prstGeom>
          <a:noFill/>
        </p:spPr>
        <p:txBody>
          <a:bodyPr wrap="square" rtlCol="0">
            <a:spAutoFit/>
          </a:bodyPr>
          <a:lstStyle/>
          <a:p>
            <a:pPr algn="ctr"/>
            <a:r>
              <a:rPr lang="en-US" sz="2400" dirty="0" smtClean="0"/>
              <a:t>In the past, we took tests using paper and pencil to demonstrate knowledge and learning. </a:t>
            </a:r>
            <a:endParaRPr lang="en-US" sz="2400" dirty="0"/>
          </a:p>
        </p:txBody>
      </p:sp>
      <p:sp>
        <p:nvSpPr>
          <p:cNvPr id="5" name="TextBox 4"/>
          <p:cNvSpPr txBox="1"/>
          <p:nvPr/>
        </p:nvSpPr>
        <p:spPr>
          <a:xfrm>
            <a:off x="4038600" y="0"/>
            <a:ext cx="3962400" cy="1569660"/>
          </a:xfrm>
          <a:prstGeom prst="rect">
            <a:avLst/>
          </a:prstGeom>
          <a:noFill/>
        </p:spPr>
        <p:txBody>
          <a:bodyPr wrap="square" rtlCol="0">
            <a:spAutoFit/>
          </a:bodyPr>
          <a:lstStyle/>
          <a:p>
            <a:pPr algn="ctr"/>
            <a:r>
              <a:rPr lang="en-US" sz="2400" dirty="0" smtClean="0"/>
              <a:t>Now, students can create individualized and group media presentations using technology.</a:t>
            </a:r>
            <a:endParaRPr lang="en-US" sz="2400" dirty="0"/>
          </a:p>
        </p:txBody>
      </p:sp>
      <p:pic>
        <p:nvPicPr>
          <p:cNvPr id="6" name="Picture 5" descr="kidtakingtest.jpg"/>
          <p:cNvPicPr>
            <a:picLocks noChangeAspect="1"/>
          </p:cNvPicPr>
          <p:nvPr/>
        </p:nvPicPr>
        <p:blipFill>
          <a:blip r:embed="rId2" cstate="print"/>
          <a:stretch>
            <a:fillRect/>
          </a:stretch>
        </p:blipFill>
        <p:spPr>
          <a:xfrm>
            <a:off x="228600" y="1600200"/>
            <a:ext cx="3778770" cy="2514600"/>
          </a:xfrm>
          <a:prstGeom prst="rect">
            <a:avLst/>
          </a:prstGeom>
        </p:spPr>
      </p:pic>
      <p:pic>
        <p:nvPicPr>
          <p:cNvPr id="7" name="Picture 6" descr="kidscomputer.jpg"/>
          <p:cNvPicPr>
            <a:picLocks noChangeAspect="1"/>
          </p:cNvPicPr>
          <p:nvPr/>
        </p:nvPicPr>
        <p:blipFill>
          <a:blip r:embed="rId3" cstate="print"/>
          <a:stretch>
            <a:fillRect/>
          </a:stretch>
        </p:blipFill>
        <p:spPr>
          <a:xfrm>
            <a:off x="4419600" y="1600200"/>
            <a:ext cx="3586506" cy="2686418"/>
          </a:xfrm>
          <a:prstGeom prst="rect">
            <a:avLst/>
          </a:prstGeom>
        </p:spPr>
      </p:pic>
      <p:pic>
        <p:nvPicPr>
          <p:cNvPr id="8" name="Picture 7" descr="ipod.jpg"/>
          <p:cNvPicPr>
            <a:picLocks noChangeAspect="1"/>
          </p:cNvPicPr>
          <p:nvPr/>
        </p:nvPicPr>
        <p:blipFill>
          <a:blip r:embed="rId4" cstate="print"/>
          <a:stretch>
            <a:fillRect/>
          </a:stretch>
        </p:blipFill>
        <p:spPr>
          <a:xfrm>
            <a:off x="533400" y="4200525"/>
            <a:ext cx="1724025" cy="2657475"/>
          </a:xfrm>
          <a:prstGeom prst="rect">
            <a:avLst/>
          </a:prstGeom>
        </p:spPr>
      </p:pic>
      <p:pic>
        <p:nvPicPr>
          <p:cNvPr id="9" name="Picture 8" descr="camera.jpg"/>
          <p:cNvPicPr>
            <a:picLocks noChangeAspect="1"/>
          </p:cNvPicPr>
          <p:nvPr/>
        </p:nvPicPr>
        <p:blipFill>
          <a:blip r:embed="rId5" cstate="print"/>
          <a:stretch>
            <a:fillRect/>
          </a:stretch>
        </p:blipFill>
        <p:spPr>
          <a:xfrm>
            <a:off x="2971800" y="4343400"/>
            <a:ext cx="2105025" cy="2171700"/>
          </a:xfrm>
          <a:prstGeom prst="rect">
            <a:avLst/>
          </a:prstGeom>
        </p:spPr>
      </p:pic>
      <p:pic>
        <p:nvPicPr>
          <p:cNvPr id="10" name="Picture 9" descr="blog.jpg"/>
          <p:cNvPicPr>
            <a:picLocks noChangeAspect="1"/>
          </p:cNvPicPr>
          <p:nvPr/>
        </p:nvPicPr>
        <p:blipFill>
          <a:blip r:embed="rId6" cstate="print"/>
          <a:stretch>
            <a:fillRect/>
          </a:stretch>
        </p:blipFill>
        <p:spPr>
          <a:xfrm>
            <a:off x="5410200" y="4343400"/>
            <a:ext cx="2466975" cy="1847850"/>
          </a:xfrm>
          <a:prstGeom prst="rect">
            <a:avLst/>
          </a:prstGeom>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Principles of UDL</a:t>
            </a:r>
            <a:endParaRPr lang="en-US" dirty="0"/>
          </a:p>
        </p:txBody>
      </p:sp>
      <p:sp>
        <p:nvSpPr>
          <p:cNvPr id="6" name="Content Placeholder 2"/>
          <p:cNvSpPr>
            <a:spLocks noGrp="1"/>
          </p:cNvSpPr>
          <p:nvPr>
            <p:ph idx="1"/>
          </p:nvPr>
        </p:nvSpPr>
        <p:spPr>
          <a:xfrm>
            <a:off x="457200" y="1609416"/>
            <a:ext cx="7239000" cy="5248584"/>
          </a:xfrm>
        </p:spPr>
        <p:txBody>
          <a:bodyPr>
            <a:normAutofit/>
          </a:bodyPr>
          <a:lstStyle/>
          <a:p>
            <a:pPr algn="ctr">
              <a:buNone/>
            </a:pPr>
            <a:r>
              <a:rPr lang="en-US" dirty="0" smtClean="0"/>
              <a:t>Provide Multiple Means of Representation: </a:t>
            </a:r>
          </a:p>
          <a:p>
            <a:pPr algn="ctr">
              <a:buNone/>
            </a:pPr>
            <a:r>
              <a:rPr lang="en-US" dirty="0" smtClean="0"/>
              <a:t>The “WHAT” of Learning</a:t>
            </a:r>
          </a:p>
          <a:p>
            <a:r>
              <a:rPr lang="en-US" dirty="0" smtClean="0"/>
              <a:t>Perception</a:t>
            </a:r>
          </a:p>
          <a:p>
            <a:pPr lvl="2"/>
            <a:r>
              <a:rPr lang="en-US" dirty="0" smtClean="0"/>
              <a:t>Options to customize the display of information</a:t>
            </a:r>
          </a:p>
          <a:p>
            <a:pPr lvl="2"/>
            <a:r>
              <a:rPr lang="en-US" dirty="0" smtClean="0"/>
              <a:t>Options for auditory and visual information</a:t>
            </a:r>
          </a:p>
          <a:p>
            <a:r>
              <a:rPr lang="en-US" dirty="0" smtClean="0"/>
              <a:t>Language and Symbols</a:t>
            </a:r>
          </a:p>
          <a:p>
            <a:pPr lvl="2"/>
            <a:r>
              <a:rPr lang="en-US" dirty="0" smtClean="0"/>
              <a:t>Decoding text or math</a:t>
            </a:r>
          </a:p>
          <a:p>
            <a:pPr lvl="2"/>
            <a:r>
              <a:rPr lang="en-US" dirty="0" smtClean="0"/>
              <a:t>Cross-linguistic understanding</a:t>
            </a:r>
          </a:p>
          <a:p>
            <a:r>
              <a:rPr lang="en-US" dirty="0" smtClean="0"/>
              <a:t>Comprehension</a:t>
            </a:r>
          </a:p>
          <a:p>
            <a:pPr lvl="2"/>
            <a:r>
              <a:rPr lang="en-US" dirty="0" smtClean="0"/>
              <a:t>Activate background knowledge</a:t>
            </a:r>
          </a:p>
          <a:p>
            <a:pPr lvl="2"/>
            <a:r>
              <a:rPr lang="en-US" dirty="0" smtClean="0"/>
              <a:t>Guide Information processing</a:t>
            </a:r>
          </a:p>
          <a:p>
            <a:pPr lvl="2"/>
            <a:endParaRPr lang="en-US" dirty="0" smtClean="0"/>
          </a:p>
          <a:p>
            <a:pPr lvl="2">
              <a:buNone/>
            </a:pPr>
            <a:r>
              <a:rPr lang="en-US" dirty="0" smtClean="0"/>
              <a:t>(CAST, 2009)</a:t>
            </a:r>
          </a:p>
          <a:p>
            <a:pPr lvl="1"/>
            <a:endParaRPr lang="en-US" dirty="0" smtClean="0"/>
          </a:p>
          <a:p>
            <a:endParaRPr lang="en-US" dirty="0"/>
          </a:p>
        </p:txBody>
      </p:sp>
      <p:sp>
        <p:nvSpPr>
          <p:cNvPr id="4" name="TextBox 3"/>
          <p:cNvSpPr txBox="1"/>
          <p:nvPr/>
        </p:nvSpPr>
        <p:spPr>
          <a:xfrm>
            <a:off x="5486400" y="3886200"/>
            <a:ext cx="2438400" cy="2308324"/>
          </a:xfrm>
          <a:prstGeom prst="rect">
            <a:avLst/>
          </a:prstGeom>
          <a:noFill/>
        </p:spPr>
        <p:txBody>
          <a:bodyPr wrap="square" rtlCol="0">
            <a:spAutoFit/>
          </a:bodyPr>
          <a:lstStyle/>
          <a:p>
            <a:r>
              <a:rPr lang="en-US" sz="2400" u="sng" dirty="0" smtClean="0">
                <a:solidFill>
                  <a:schemeClr val="tx2"/>
                </a:solidFill>
              </a:rPr>
              <a:t>Examples:</a:t>
            </a:r>
          </a:p>
          <a:p>
            <a:pPr>
              <a:buFont typeface="Arial" pitchFamily="34" charset="0"/>
              <a:buChar char="•"/>
            </a:pPr>
            <a:r>
              <a:rPr lang="en-US" sz="2400" dirty="0" smtClean="0">
                <a:solidFill>
                  <a:schemeClr val="tx2"/>
                </a:solidFill>
              </a:rPr>
              <a:t>Podcasts</a:t>
            </a:r>
          </a:p>
          <a:p>
            <a:pPr>
              <a:buFont typeface="Arial" pitchFamily="34" charset="0"/>
              <a:buChar char="•"/>
            </a:pPr>
            <a:r>
              <a:rPr lang="en-US" sz="2400" dirty="0" smtClean="0">
                <a:solidFill>
                  <a:schemeClr val="tx2"/>
                </a:solidFill>
              </a:rPr>
              <a:t>Charts</a:t>
            </a:r>
          </a:p>
          <a:p>
            <a:pPr>
              <a:buFont typeface="Arial" pitchFamily="34" charset="0"/>
              <a:buChar char="•"/>
            </a:pPr>
            <a:r>
              <a:rPr lang="en-US" sz="2400" dirty="0" smtClean="0">
                <a:solidFill>
                  <a:schemeClr val="tx2"/>
                </a:solidFill>
              </a:rPr>
              <a:t>Models</a:t>
            </a:r>
          </a:p>
          <a:p>
            <a:pPr>
              <a:buFont typeface="Arial" pitchFamily="34" charset="0"/>
              <a:buChar char="•"/>
            </a:pPr>
            <a:r>
              <a:rPr lang="en-US" sz="2400" dirty="0" smtClean="0">
                <a:solidFill>
                  <a:schemeClr val="tx2"/>
                </a:solidFill>
              </a:rPr>
              <a:t>Experiments</a:t>
            </a:r>
          </a:p>
          <a:p>
            <a:pPr>
              <a:buFont typeface="Arial" pitchFamily="34" charset="0"/>
              <a:buChar char="•"/>
            </a:pPr>
            <a:r>
              <a:rPr lang="en-US" sz="2400" dirty="0" err="1" smtClean="0">
                <a:solidFill>
                  <a:schemeClr val="tx2"/>
                </a:solidFill>
              </a:rPr>
              <a:t>Manipulatives</a:t>
            </a:r>
            <a:endParaRPr lang="en-US" sz="2400" dirty="0">
              <a:solidFill>
                <a:schemeClr val="tx2"/>
              </a:solidFill>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Principles of UDL</a:t>
            </a:r>
            <a:endParaRPr lang="en-US" dirty="0"/>
          </a:p>
        </p:txBody>
      </p:sp>
      <p:sp>
        <p:nvSpPr>
          <p:cNvPr id="3" name="Content Placeholder 2"/>
          <p:cNvSpPr>
            <a:spLocks noGrp="1"/>
          </p:cNvSpPr>
          <p:nvPr>
            <p:ph idx="1"/>
          </p:nvPr>
        </p:nvSpPr>
        <p:spPr>
          <a:xfrm>
            <a:off x="228600" y="1447800"/>
            <a:ext cx="7543800" cy="5410200"/>
          </a:xfrm>
        </p:spPr>
        <p:txBody>
          <a:bodyPr>
            <a:normAutofit/>
          </a:bodyPr>
          <a:lstStyle/>
          <a:p>
            <a:pPr algn="ctr">
              <a:buNone/>
            </a:pPr>
            <a:r>
              <a:rPr lang="en-US" dirty="0" smtClean="0"/>
              <a:t>Provide Multiple Means of Action and Expression: The “HOW” of Learning</a:t>
            </a:r>
          </a:p>
          <a:p>
            <a:r>
              <a:rPr lang="en-US" dirty="0" smtClean="0"/>
              <a:t>Physical Action</a:t>
            </a:r>
          </a:p>
          <a:p>
            <a:pPr lvl="2"/>
            <a:r>
              <a:rPr lang="en-US" dirty="0" smtClean="0"/>
              <a:t>Options for physical responses and means of navigation</a:t>
            </a:r>
          </a:p>
          <a:p>
            <a:pPr lvl="2"/>
            <a:r>
              <a:rPr lang="en-US" dirty="0" smtClean="0"/>
              <a:t>Options for accessing tools and assistive technologies </a:t>
            </a:r>
          </a:p>
          <a:p>
            <a:r>
              <a:rPr lang="en-US" dirty="0" smtClean="0"/>
              <a:t>Expressive Skills and Fluency</a:t>
            </a:r>
          </a:p>
          <a:p>
            <a:pPr lvl="2"/>
            <a:r>
              <a:rPr lang="en-US" dirty="0" smtClean="0"/>
              <a:t>Options in media for communication</a:t>
            </a:r>
          </a:p>
          <a:p>
            <a:pPr lvl="2"/>
            <a:r>
              <a:rPr lang="en-US" dirty="0" smtClean="0"/>
              <a:t>Options in scaffolds for practice and performance</a:t>
            </a:r>
          </a:p>
          <a:p>
            <a:r>
              <a:rPr lang="en-US" dirty="0" smtClean="0"/>
              <a:t>Executive Function</a:t>
            </a:r>
          </a:p>
          <a:p>
            <a:pPr lvl="2"/>
            <a:r>
              <a:rPr lang="en-US" dirty="0" smtClean="0"/>
              <a:t>Options to guide effective goal setting</a:t>
            </a:r>
          </a:p>
          <a:p>
            <a:pPr lvl="2"/>
            <a:r>
              <a:rPr lang="en-US" dirty="0" smtClean="0"/>
              <a:t>Options to manage information and resources</a:t>
            </a:r>
          </a:p>
          <a:p>
            <a:pPr lvl="2"/>
            <a:endParaRPr lang="en-US" dirty="0" smtClean="0"/>
          </a:p>
          <a:p>
            <a:pPr lvl="2">
              <a:buNone/>
            </a:pPr>
            <a:r>
              <a:rPr lang="en-US" dirty="0" smtClean="0"/>
              <a:t> (CAST, 2009)</a:t>
            </a:r>
          </a:p>
          <a:p>
            <a:endParaRPr lang="en-US" dirty="0"/>
          </a:p>
        </p:txBody>
      </p:sp>
      <p:sp>
        <p:nvSpPr>
          <p:cNvPr id="5" name="TextBox 4"/>
          <p:cNvSpPr txBox="1"/>
          <p:nvPr/>
        </p:nvSpPr>
        <p:spPr>
          <a:xfrm>
            <a:off x="6248400" y="4724400"/>
            <a:ext cx="2438400" cy="2677656"/>
          </a:xfrm>
          <a:prstGeom prst="rect">
            <a:avLst/>
          </a:prstGeom>
          <a:noFill/>
        </p:spPr>
        <p:txBody>
          <a:bodyPr wrap="square" rtlCol="0">
            <a:spAutoFit/>
          </a:bodyPr>
          <a:lstStyle/>
          <a:p>
            <a:r>
              <a:rPr lang="en-US" sz="2400" u="sng" dirty="0" smtClean="0">
                <a:solidFill>
                  <a:schemeClr val="tx2"/>
                </a:solidFill>
              </a:rPr>
              <a:t>Examples:</a:t>
            </a:r>
            <a:endParaRPr lang="en-US" sz="2400" dirty="0" smtClean="0">
              <a:solidFill>
                <a:schemeClr val="tx2"/>
              </a:solidFill>
            </a:endParaRPr>
          </a:p>
          <a:p>
            <a:pPr>
              <a:buFont typeface="Arial" pitchFamily="34" charset="0"/>
              <a:buChar char="•"/>
            </a:pPr>
            <a:r>
              <a:rPr lang="en-US" sz="2400" dirty="0" smtClean="0">
                <a:solidFill>
                  <a:schemeClr val="tx2"/>
                </a:solidFill>
              </a:rPr>
              <a:t>iPods/</a:t>
            </a:r>
            <a:r>
              <a:rPr lang="en-US" sz="2400" dirty="0" err="1" smtClean="0">
                <a:solidFill>
                  <a:schemeClr val="tx2"/>
                </a:solidFill>
              </a:rPr>
              <a:t>iPads</a:t>
            </a:r>
            <a:endParaRPr lang="en-US" sz="2400" dirty="0" smtClean="0">
              <a:solidFill>
                <a:schemeClr val="tx2"/>
              </a:solidFill>
            </a:endParaRPr>
          </a:p>
          <a:p>
            <a:pPr>
              <a:buFont typeface="Arial" pitchFamily="34" charset="0"/>
              <a:buChar char="•"/>
            </a:pPr>
            <a:r>
              <a:rPr lang="en-US" sz="2400" dirty="0" smtClean="0">
                <a:solidFill>
                  <a:schemeClr val="tx2"/>
                </a:solidFill>
              </a:rPr>
              <a:t>Blogs</a:t>
            </a:r>
          </a:p>
          <a:p>
            <a:pPr>
              <a:buFont typeface="Arial" pitchFamily="34" charset="0"/>
              <a:buChar char="•"/>
            </a:pPr>
            <a:r>
              <a:rPr lang="en-US" sz="2400" dirty="0" err="1" smtClean="0">
                <a:solidFill>
                  <a:schemeClr val="tx2"/>
                </a:solidFill>
              </a:rPr>
              <a:t>Wikipages</a:t>
            </a:r>
            <a:endParaRPr lang="en-US" sz="2400" dirty="0" smtClean="0">
              <a:solidFill>
                <a:schemeClr val="tx2"/>
              </a:solidFill>
            </a:endParaRPr>
          </a:p>
          <a:p>
            <a:pPr>
              <a:buFont typeface="Arial" pitchFamily="34" charset="0"/>
              <a:buChar char="•"/>
            </a:pPr>
            <a:r>
              <a:rPr lang="en-US" sz="2400" dirty="0" err="1" smtClean="0">
                <a:solidFill>
                  <a:schemeClr val="tx2"/>
                </a:solidFill>
              </a:rPr>
              <a:t>PowerPoints</a:t>
            </a:r>
            <a:endParaRPr lang="en-US" sz="2400" dirty="0" smtClean="0">
              <a:solidFill>
                <a:schemeClr val="tx2"/>
              </a:solidFill>
            </a:endParaRPr>
          </a:p>
          <a:p>
            <a:pPr>
              <a:buFont typeface="Arial" pitchFamily="34" charset="0"/>
              <a:buChar char="•"/>
            </a:pPr>
            <a:endParaRPr lang="en-US" sz="2400" dirty="0" smtClean="0">
              <a:solidFill>
                <a:schemeClr val="tx2"/>
              </a:solidFill>
            </a:endParaRPr>
          </a:p>
          <a:p>
            <a:pPr>
              <a:buFont typeface="Arial" pitchFamily="34" charset="0"/>
              <a:buChar char="•"/>
            </a:pPr>
            <a:endParaRPr lang="en-US" sz="2400" u="sng" dirty="0" smtClean="0">
              <a:solidFill>
                <a:schemeClr val="tx2"/>
              </a:solidFill>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Principles of UDL</a:t>
            </a:r>
            <a:endParaRPr lang="en-US" dirty="0"/>
          </a:p>
        </p:txBody>
      </p:sp>
      <p:sp>
        <p:nvSpPr>
          <p:cNvPr id="3" name="Content Placeholder 2"/>
          <p:cNvSpPr>
            <a:spLocks noGrp="1"/>
          </p:cNvSpPr>
          <p:nvPr>
            <p:ph idx="1"/>
          </p:nvPr>
        </p:nvSpPr>
        <p:spPr>
          <a:xfrm>
            <a:off x="0" y="1524000"/>
            <a:ext cx="7010400" cy="5096184"/>
          </a:xfrm>
        </p:spPr>
        <p:txBody>
          <a:bodyPr>
            <a:normAutofit lnSpcReduction="10000"/>
          </a:bodyPr>
          <a:lstStyle/>
          <a:p>
            <a:pPr>
              <a:buNone/>
            </a:pPr>
            <a:r>
              <a:rPr lang="en-US" dirty="0" smtClean="0"/>
              <a:t>Provide Multiple Means of Engagement: </a:t>
            </a:r>
          </a:p>
          <a:p>
            <a:pPr>
              <a:buNone/>
            </a:pPr>
            <a:r>
              <a:rPr lang="en-US" dirty="0" smtClean="0"/>
              <a:t>		The “WHY” of Learning</a:t>
            </a:r>
          </a:p>
          <a:p>
            <a:r>
              <a:rPr lang="en-US" dirty="0" smtClean="0"/>
              <a:t>Recruiting Interest</a:t>
            </a:r>
          </a:p>
          <a:p>
            <a:pPr lvl="2"/>
            <a:r>
              <a:rPr lang="en-US" dirty="0" smtClean="0"/>
              <a:t>Options that increase individual choice</a:t>
            </a:r>
          </a:p>
          <a:p>
            <a:pPr lvl="2"/>
            <a:r>
              <a:rPr lang="en-US" dirty="0" smtClean="0"/>
              <a:t>Options that reduce threats and distractions</a:t>
            </a:r>
          </a:p>
          <a:p>
            <a:r>
              <a:rPr lang="en-US" dirty="0" smtClean="0"/>
              <a:t>Sustaining effort and persistence</a:t>
            </a:r>
          </a:p>
          <a:p>
            <a:pPr lvl="2"/>
            <a:r>
              <a:rPr lang="en-US" dirty="0" smtClean="0"/>
              <a:t>Options to offer varying levels of challenge and support </a:t>
            </a:r>
          </a:p>
          <a:p>
            <a:pPr lvl="2"/>
            <a:r>
              <a:rPr lang="en-US" dirty="0" smtClean="0"/>
              <a:t>Options that increase mastery-oriented feedback</a:t>
            </a:r>
          </a:p>
          <a:p>
            <a:r>
              <a:rPr lang="en-US" dirty="0" smtClean="0"/>
              <a:t>Self-regulation</a:t>
            </a:r>
          </a:p>
          <a:p>
            <a:pPr lvl="2"/>
            <a:r>
              <a:rPr lang="en-US" dirty="0" smtClean="0"/>
              <a:t>Options that guide personal goal setting</a:t>
            </a:r>
          </a:p>
          <a:p>
            <a:pPr lvl="2"/>
            <a:r>
              <a:rPr lang="en-US" dirty="0" smtClean="0"/>
              <a:t>Options that develop self-assessment and reflection</a:t>
            </a:r>
          </a:p>
          <a:p>
            <a:pPr lvl="2">
              <a:buNone/>
            </a:pPr>
            <a:r>
              <a:rPr lang="en-US" dirty="0" smtClean="0"/>
              <a:t>		</a:t>
            </a:r>
          </a:p>
          <a:p>
            <a:pPr lvl="2">
              <a:buNone/>
            </a:pPr>
            <a:r>
              <a:rPr lang="en-US" dirty="0" smtClean="0"/>
              <a:t> (CAST, 2009)</a:t>
            </a:r>
          </a:p>
          <a:p>
            <a:endParaRPr lang="en-US" dirty="0"/>
          </a:p>
        </p:txBody>
      </p:sp>
      <p:sp>
        <p:nvSpPr>
          <p:cNvPr id="4" name="TextBox 3"/>
          <p:cNvSpPr txBox="1"/>
          <p:nvPr/>
        </p:nvSpPr>
        <p:spPr>
          <a:xfrm>
            <a:off x="6324600" y="1905000"/>
            <a:ext cx="2438400" cy="3046988"/>
          </a:xfrm>
          <a:prstGeom prst="rect">
            <a:avLst/>
          </a:prstGeom>
          <a:noFill/>
        </p:spPr>
        <p:txBody>
          <a:bodyPr wrap="square" rtlCol="0">
            <a:spAutoFit/>
          </a:bodyPr>
          <a:lstStyle/>
          <a:p>
            <a:r>
              <a:rPr lang="en-US" sz="2400" u="sng" dirty="0" smtClean="0">
                <a:solidFill>
                  <a:schemeClr val="tx2"/>
                </a:solidFill>
              </a:rPr>
              <a:t>Examples:</a:t>
            </a:r>
            <a:endParaRPr lang="en-US" sz="2400" dirty="0" smtClean="0">
              <a:solidFill>
                <a:schemeClr val="tx2"/>
              </a:solidFill>
            </a:endParaRPr>
          </a:p>
          <a:p>
            <a:pPr>
              <a:buFont typeface="Arial" pitchFamily="34" charset="0"/>
              <a:buChar char="•"/>
            </a:pPr>
            <a:r>
              <a:rPr lang="en-US" sz="2400" dirty="0" smtClean="0">
                <a:solidFill>
                  <a:schemeClr val="tx2"/>
                </a:solidFill>
              </a:rPr>
              <a:t>Video clips</a:t>
            </a:r>
          </a:p>
          <a:p>
            <a:pPr>
              <a:buFont typeface="Arial" pitchFamily="34" charset="0"/>
              <a:buChar char="•"/>
            </a:pPr>
            <a:r>
              <a:rPr lang="en-US" sz="2400" dirty="0" err="1" smtClean="0">
                <a:solidFill>
                  <a:schemeClr val="tx2"/>
                </a:solidFill>
              </a:rPr>
              <a:t>Webquests</a:t>
            </a:r>
            <a:endParaRPr lang="en-US" sz="2400" dirty="0" smtClean="0">
              <a:solidFill>
                <a:schemeClr val="tx2"/>
              </a:solidFill>
            </a:endParaRPr>
          </a:p>
          <a:p>
            <a:pPr>
              <a:buFont typeface="Arial" pitchFamily="34" charset="0"/>
              <a:buChar char="•"/>
            </a:pPr>
            <a:r>
              <a:rPr lang="en-US" sz="2400" dirty="0" smtClean="0">
                <a:solidFill>
                  <a:schemeClr val="tx2"/>
                </a:solidFill>
              </a:rPr>
              <a:t>Internet   Research</a:t>
            </a:r>
          </a:p>
          <a:p>
            <a:endParaRPr lang="en-US" sz="2400" dirty="0" smtClean="0">
              <a:solidFill>
                <a:schemeClr val="tx2"/>
              </a:solidFill>
            </a:endParaRPr>
          </a:p>
          <a:p>
            <a:pPr>
              <a:buFont typeface="Arial" pitchFamily="34" charset="0"/>
              <a:buChar char="•"/>
            </a:pPr>
            <a:endParaRPr lang="en-US" sz="2400" dirty="0" smtClean="0">
              <a:solidFill>
                <a:schemeClr val="tx2"/>
              </a:solidFill>
            </a:endParaRPr>
          </a:p>
          <a:p>
            <a:pPr>
              <a:buFont typeface="Arial" pitchFamily="34" charset="0"/>
              <a:buChar char="•"/>
            </a:pPr>
            <a:endParaRPr lang="en-US" sz="2400" u="sng" dirty="0" smtClean="0">
              <a:solidFill>
                <a:schemeClr val="tx2"/>
              </a:solidFill>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Role of Technology in UDL</a:t>
            </a:r>
            <a:endParaRPr lang="en-US" dirty="0"/>
          </a:p>
        </p:txBody>
      </p:sp>
      <p:sp>
        <p:nvSpPr>
          <p:cNvPr id="3" name="Content Placeholder 2"/>
          <p:cNvSpPr>
            <a:spLocks noGrp="1"/>
          </p:cNvSpPr>
          <p:nvPr>
            <p:ph idx="1"/>
          </p:nvPr>
        </p:nvSpPr>
        <p:spPr/>
        <p:txBody>
          <a:bodyPr/>
          <a:lstStyle/>
          <a:p>
            <a:pPr>
              <a:buNone/>
            </a:pPr>
            <a:r>
              <a:rPr lang="en-US" sz="2400" dirty="0" smtClean="0"/>
              <a:t>“UDL embraces the concept of improved access for everyone and applies it to curriculum materials and teaching methods.” </a:t>
            </a:r>
            <a:r>
              <a:rPr lang="en-US" sz="1600" dirty="0" smtClean="0"/>
              <a:t>(</a:t>
            </a:r>
            <a:r>
              <a:rPr lang="en-US" sz="1600" dirty="0" err="1" smtClean="0"/>
              <a:t>Firchow</a:t>
            </a:r>
            <a:r>
              <a:rPr lang="en-US" sz="1600" dirty="0" smtClean="0"/>
              <a:t>, 2011)</a:t>
            </a:r>
            <a:endParaRPr lang="en-US" sz="2400" dirty="0" smtClean="0"/>
          </a:p>
          <a:p>
            <a:pPr>
              <a:buNone/>
            </a:pPr>
            <a:endParaRPr lang="en-US" sz="2400" dirty="0" smtClean="0"/>
          </a:p>
          <a:p>
            <a:pPr>
              <a:buNone/>
            </a:pPr>
            <a:r>
              <a:rPr lang="en-US" sz="2400" dirty="0" smtClean="0"/>
              <a:t>The </a:t>
            </a:r>
            <a:r>
              <a:rPr lang="en-US" sz="2400" u="sng" dirty="0" smtClean="0"/>
              <a:t>central role </a:t>
            </a:r>
            <a:r>
              <a:rPr lang="en-US" sz="2400" dirty="0" smtClean="0"/>
              <a:t>of technology is to provide:</a:t>
            </a:r>
          </a:p>
          <a:p>
            <a:pPr>
              <a:buNone/>
            </a:pPr>
            <a:endParaRPr lang="en-US" sz="2400" dirty="0" smtClean="0"/>
          </a:p>
          <a:p>
            <a:r>
              <a:rPr lang="en-US" sz="2400" dirty="0" smtClean="0"/>
              <a:t>Multiple methods of presentation</a:t>
            </a:r>
          </a:p>
          <a:p>
            <a:pPr>
              <a:buNone/>
            </a:pPr>
            <a:endParaRPr lang="en-US" sz="2400" dirty="0" smtClean="0"/>
          </a:p>
          <a:p>
            <a:r>
              <a:rPr lang="en-US" sz="2400" dirty="0" smtClean="0"/>
              <a:t>Multiple options for participation</a:t>
            </a:r>
          </a:p>
          <a:p>
            <a:pPr>
              <a:buNone/>
            </a:pPr>
            <a:endParaRPr lang="en-US" sz="2400" dirty="0" smtClean="0"/>
          </a:p>
          <a:p>
            <a:r>
              <a:rPr lang="en-US" sz="2400" dirty="0" smtClean="0"/>
              <a:t>Multiple means of expression</a:t>
            </a:r>
          </a:p>
          <a:p>
            <a:pPr>
              <a:buNone/>
            </a:pPr>
            <a:endParaRPr lang="en-US" sz="2400" dirty="0" smtClean="0"/>
          </a:p>
          <a:p>
            <a:pPr>
              <a:buNone/>
            </a:pPr>
            <a:endParaRPr lang="en-US" sz="2000" dirty="0" smtClean="0"/>
          </a:p>
          <a:p>
            <a:pPr>
              <a:buNone/>
            </a:pPr>
            <a:endParaRPr lang="en-US" sz="2000" dirty="0" smtClean="0"/>
          </a:p>
          <a:p>
            <a:pPr>
              <a:buNone/>
            </a:pPr>
            <a:endParaRPr lang="en-US" dirty="0" smtClean="0"/>
          </a:p>
        </p:txBody>
      </p:sp>
      <p:pic>
        <p:nvPicPr>
          <p:cNvPr id="1027" name="Picture 3" descr="C:\Documents and Settings\teacher\Local Settings\Temporary Internet Files\Content.IE5\J4881PU2\MC900441341[1].png"/>
          <p:cNvPicPr>
            <a:picLocks noChangeAspect="1" noChangeArrowheads="1"/>
          </p:cNvPicPr>
          <p:nvPr/>
        </p:nvPicPr>
        <p:blipFill>
          <a:blip r:embed="rId2" cstate="print"/>
          <a:srcRect/>
          <a:stretch>
            <a:fillRect/>
          </a:stretch>
        </p:blipFill>
        <p:spPr bwMode="auto">
          <a:xfrm>
            <a:off x="5334000" y="3810000"/>
            <a:ext cx="2742972" cy="2742972"/>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Examples of UDL Technologies</a:t>
            </a:r>
            <a:endParaRPr lang="en-US" dirty="0"/>
          </a:p>
        </p:txBody>
      </p:sp>
      <p:sp>
        <p:nvSpPr>
          <p:cNvPr id="3" name="Content Placeholder 2"/>
          <p:cNvSpPr>
            <a:spLocks noGrp="1"/>
          </p:cNvSpPr>
          <p:nvPr>
            <p:ph idx="1"/>
          </p:nvPr>
        </p:nvSpPr>
        <p:spPr>
          <a:xfrm>
            <a:off x="457200" y="1609416"/>
            <a:ext cx="7543800" cy="5248584"/>
          </a:xfrm>
        </p:spPr>
        <p:txBody>
          <a:bodyPr>
            <a:normAutofit lnSpcReduction="10000"/>
          </a:bodyPr>
          <a:lstStyle/>
          <a:p>
            <a:r>
              <a:rPr lang="en-US" sz="2400" dirty="0" smtClean="0"/>
              <a:t>Content presented using media tools </a:t>
            </a:r>
          </a:p>
          <a:p>
            <a:pPr lvl="1"/>
            <a:r>
              <a:rPr lang="en-US" sz="2100" dirty="0" smtClean="0">
                <a:solidFill>
                  <a:schemeClr val="tx1"/>
                </a:solidFill>
              </a:rPr>
              <a:t>audiotapes, videos, and webcasts</a:t>
            </a:r>
          </a:p>
          <a:p>
            <a:pPr lvl="1">
              <a:buNone/>
            </a:pPr>
            <a:endParaRPr lang="en-US" sz="2100" dirty="0" smtClean="0">
              <a:solidFill>
                <a:schemeClr val="tx1"/>
              </a:solidFill>
            </a:endParaRPr>
          </a:p>
          <a:p>
            <a:r>
              <a:rPr lang="en-US" sz="2400" dirty="0" smtClean="0"/>
              <a:t>Headphones and tools using oral output for students with reading difficulties</a:t>
            </a:r>
          </a:p>
          <a:p>
            <a:pPr>
              <a:buNone/>
            </a:pPr>
            <a:endParaRPr lang="en-US" sz="2400" dirty="0" smtClean="0"/>
          </a:p>
          <a:p>
            <a:r>
              <a:rPr lang="en-US" sz="2400" dirty="0" smtClean="0"/>
              <a:t>Pictures and graphic images for visual learners</a:t>
            </a:r>
          </a:p>
          <a:p>
            <a:pPr>
              <a:buNone/>
            </a:pPr>
            <a:endParaRPr lang="en-US" sz="2400" dirty="0" smtClean="0"/>
          </a:p>
          <a:p>
            <a:r>
              <a:rPr lang="en-US" sz="2400" dirty="0" err="1" smtClean="0"/>
              <a:t>ePals</a:t>
            </a:r>
            <a:r>
              <a:rPr lang="en-US" sz="2400" dirty="0" smtClean="0"/>
              <a:t> and blogs to allow communication among peers</a:t>
            </a:r>
          </a:p>
          <a:p>
            <a:pPr>
              <a:buNone/>
            </a:pPr>
            <a:endParaRPr lang="en-US" sz="2400" dirty="0" smtClean="0"/>
          </a:p>
          <a:p>
            <a:r>
              <a:rPr lang="en-US" sz="2400" dirty="0" smtClean="0"/>
              <a:t>Presentations that allow personalization </a:t>
            </a:r>
          </a:p>
          <a:p>
            <a:pPr lvl="1"/>
            <a:r>
              <a:rPr lang="en-US" sz="2100" dirty="0" smtClean="0">
                <a:solidFill>
                  <a:schemeClr val="tx1"/>
                </a:solidFill>
              </a:rPr>
              <a:t>PowerPoint, Blogs, </a:t>
            </a:r>
            <a:r>
              <a:rPr lang="en-US" sz="2100" dirty="0" err="1" smtClean="0">
                <a:solidFill>
                  <a:schemeClr val="tx1"/>
                </a:solidFill>
              </a:rPr>
              <a:t>Wikipages</a:t>
            </a:r>
            <a:r>
              <a:rPr lang="en-US" sz="2100" dirty="0" smtClean="0">
                <a:solidFill>
                  <a:schemeClr val="tx1"/>
                </a:solidFill>
              </a:rPr>
              <a:t>, Videos</a:t>
            </a:r>
          </a:p>
          <a:p>
            <a:endParaRPr lang="en-US" dirty="0"/>
          </a:p>
        </p:txBody>
      </p:sp>
    </p:spTree>
  </p:cSld>
  <p:clrMapOvr>
    <a:masterClrMapping/>
  </p:clrMapOvr>
  <p:transition spd="med">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824</TotalTime>
  <Words>766</Words>
  <Application>Microsoft Office PowerPoint</Application>
  <PresentationFormat>On-screen Show (4:3)</PresentationFormat>
  <Paragraphs>180</Paragraphs>
  <Slides>17</Slides>
  <Notes>3</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Opulent</vt:lpstr>
      <vt:lpstr>Universal Design for Learning</vt:lpstr>
      <vt:lpstr>The Creation of UDL</vt:lpstr>
      <vt:lpstr>UDL in the Classroom</vt:lpstr>
      <vt:lpstr>Slide 4</vt:lpstr>
      <vt:lpstr>The Principles of UDL</vt:lpstr>
      <vt:lpstr>The Principles of UDL</vt:lpstr>
      <vt:lpstr>The Principles of UDL</vt:lpstr>
      <vt:lpstr>Role of Technology in UDL</vt:lpstr>
      <vt:lpstr>Examples of UDL Technologies</vt:lpstr>
      <vt:lpstr>How can UDL impact OUR students?</vt:lpstr>
      <vt:lpstr>Brain research and learning differences </vt:lpstr>
      <vt:lpstr>UDL impacts  Instruction and Learning</vt:lpstr>
      <vt:lpstr>Technology and udl</vt:lpstr>
      <vt:lpstr>Cast online  tools and resources</vt:lpstr>
      <vt:lpstr>Cast online  tools and resources</vt:lpstr>
      <vt:lpstr>Cast online  tools and resources</vt:lpstr>
      <vt:lpstr>references</vt:lpstr>
    </vt:vector>
  </TitlesOfParts>
  <Company>Carroll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Design for Learning</dc:title>
  <dc:creator>MZE</dc:creator>
  <cp:lastModifiedBy>MZE</cp:lastModifiedBy>
  <cp:revision>179</cp:revision>
  <dcterms:created xsi:type="dcterms:W3CDTF">2011-01-24T02:37:42Z</dcterms:created>
  <dcterms:modified xsi:type="dcterms:W3CDTF">2011-01-31T02:19:38Z</dcterms:modified>
</cp:coreProperties>
</file>